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Arimo" panose="020B0604020202020204" charset="0"/>
      <p:regular r:id="rId21"/>
    </p:embeddedFont>
    <p:embeddedFont>
      <p:font typeface="Canva Sans" panose="020B0604020202020204" charset="0"/>
      <p:regular r:id="rId22"/>
    </p:embeddedFont>
    <p:embeddedFont>
      <p:font typeface="Montserrat" panose="00000500000000000000" pitchFamily="2" charset="0"/>
      <p:regular r:id="rId23"/>
      <p:bold r:id="rId24"/>
      <p:italic r:id="rId25"/>
      <p:boldItalic r:id="rId26"/>
    </p:embeddedFont>
    <p:embeddedFont>
      <p:font typeface="Montserrat Bold" panose="00000800000000000000" charset="0"/>
      <p:regular r:id="rId27"/>
    </p:embeddedFont>
    <p:embeddedFont>
      <p:font typeface="Montserrat Ultra-Bold" panose="020B0604020202020204" charset="0"/>
      <p:regular r:id="rId28"/>
    </p:embeddedFont>
    <p:embeddedFont>
      <p:font typeface="Noto Sans" panose="020B0502040504020204" pitchFamily="34" charset="0"/>
      <p:regular r:id="rId29"/>
      <p:bold r:id="rId30"/>
      <p:italic r:id="rId31"/>
      <p:boldItalic r:id="rId32"/>
    </p:embeddedFont>
    <p:embeddedFont>
      <p:font typeface="Noto Sans Bold" panose="020B0802040504020204" charset="0"/>
      <p:regular r:id="rId33"/>
    </p:embeddedFont>
    <p:embeddedFont>
      <p:font typeface="Open Sans" panose="020B0606030504020204" pitchFamily="34" charset="0"/>
      <p:regular r:id="rId34"/>
      <p:bold r:id="rId35"/>
      <p:italic r:id="rId36"/>
      <p:boldItalic r:id="rId37"/>
    </p:embeddedFont>
    <p:embeddedFont>
      <p:font typeface="Open Sans Bold" panose="020B0806030504020204" charset="0"/>
      <p:regular r:id="rId38"/>
    </p:embeddedFont>
    <p:embeddedFont>
      <p:font typeface="Roboto" panose="02000000000000000000" pitchFamily="2" charset="0"/>
      <p:regular r:id="rId39"/>
      <p:bold r:id="rId40"/>
      <p:italic r:id="rId41"/>
      <p:boldItalic r:id="rId42"/>
    </p:embeddedFont>
    <p:embeddedFont>
      <p:font typeface="Roboto Bold" panose="02000000000000000000"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hyperlink" Target="https://universe.roboflow.com/kirzone/fire-iejes/dataset/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212090" cy="5143500"/>
            <a:chOff x="0" y="0"/>
            <a:chExt cx="55859" cy="1354667"/>
          </a:xfrm>
        </p:grpSpPr>
        <p:sp>
          <p:nvSpPr>
            <p:cNvPr id="3" name="Freeform 3"/>
            <p:cNvSpPr/>
            <p:nvPr/>
          </p:nvSpPr>
          <p:spPr>
            <a:xfrm>
              <a:off x="0" y="0"/>
              <a:ext cx="55859" cy="1354667"/>
            </a:xfrm>
            <a:custGeom>
              <a:avLst/>
              <a:gdLst/>
              <a:ahLst/>
              <a:cxnLst/>
              <a:rect l="l" t="t" r="r" b="b"/>
              <a:pathLst>
                <a:path w="55859" h="1354667">
                  <a:moveTo>
                    <a:pt x="0" y="0"/>
                  </a:moveTo>
                  <a:lnTo>
                    <a:pt x="55859" y="0"/>
                  </a:lnTo>
                  <a:lnTo>
                    <a:pt x="55859" y="1354667"/>
                  </a:lnTo>
                  <a:lnTo>
                    <a:pt x="0" y="1354667"/>
                  </a:lnTo>
                  <a:close/>
                </a:path>
              </a:pathLst>
            </a:custGeom>
            <a:solidFill>
              <a:srgbClr val="F9B314"/>
            </a:solidFill>
          </p:spPr>
        </p:sp>
        <p:sp>
          <p:nvSpPr>
            <p:cNvPr id="4" name="TextBox 4"/>
            <p:cNvSpPr txBox="1"/>
            <p:nvPr/>
          </p:nvSpPr>
          <p:spPr>
            <a:xfrm>
              <a:off x="0" y="-38100"/>
              <a:ext cx="55859" cy="139276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616961" y="2033685"/>
            <a:ext cx="13054079" cy="2693670"/>
          </a:xfrm>
          <a:prstGeom prst="rect">
            <a:avLst/>
          </a:prstGeom>
        </p:spPr>
        <p:txBody>
          <a:bodyPr lIns="0" tIns="0" rIns="0" bIns="0" rtlCol="0" anchor="t">
            <a:spAutoFit/>
          </a:bodyPr>
          <a:lstStyle/>
          <a:p>
            <a:pPr>
              <a:lnSpc>
                <a:spcPts val="10560"/>
              </a:lnSpc>
            </a:pPr>
            <a:r>
              <a:rPr lang="en-US" sz="9600">
                <a:solidFill>
                  <a:srgbClr val="D15D25"/>
                </a:solidFill>
                <a:latin typeface="Montserrat Ultra-Bold"/>
              </a:rPr>
              <a:t>FOREST FIRE AND SMOKE DETECTION</a:t>
            </a:r>
          </a:p>
        </p:txBody>
      </p:sp>
      <p:sp>
        <p:nvSpPr>
          <p:cNvPr id="6" name="TextBox 6"/>
          <p:cNvSpPr txBox="1"/>
          <p:nvPr/>
        </p:nvSpPr>
        <p:spPr>
          <a:xfrm>
            <a:off x="2616961" y="5538648"/>
            <a:ext cx="4967731" cy="2976880"/>
          </a:xfrm>
          <a:prstGeom prst="rect">
            <a:avLst/>
          </a:prstGeom>
        </p:spPr>
        <p:txBody>
          <a:bodyPr lIns="0" tIns="0" rIns="0" bIns="0" rtlCol="0" anchor="t">
            <a:spAutoFit/>
          </a:bodyPr>
          <a:lstStyle/>
          <a:p>
            <a:pPr algn="just">
              <a:lnSpc>
                <a:spcPts val="3920"/>
              </a:lnSpc>
            </a:pPr>
            <a:r>
              <a:rPr lang="en-US" sz="2800">
                <a:solidFill>
                  <a:srgbClr val="101010"/>
                </a:solidFill>
                <a:latin typeface="Roboto Bold"/>
              </a:rPr>
              <a:t>Nhóm DCH:</a:t>
            </a:r>
          </a:p>
          <a:p>
            <a:pPr algn="just">
              <a:lnSpc>
                <a:spcPts val="3920"/>
              </a:lnSpc>
            </a:pPr>
            <a:r>
              <a:rPr lang="en-US" sz="2800">
                <a:solidFill>
                  <a:srgbClr val="101010"/>
                </a:solidFill>
                <a:latin typeface="Roboto"/>
              </a:rPr>
              <a:t>       1. Trương Văn Chinh</a:t>
            </a:r>
          </a:p>
          <a:p>
            <a:pPr algn="just">
              <a:lnSpc>
                <a:spcPts val="3920"/>
              </a:lnSpc>
            </a:pPr>
            <a:r>
              <a:rPr lang="en-US" sz="2800">
                <a:solidFill>
                  <a:srgbClr val="101010"/>
                </a:solidFill>
                <a:latin typeface="Roboto"/>
              </a:rPr>
              <a:t>       2. Đinh Quang Đông</a:t>
            </a:r>
          </a:p>
          <a:p>
            <a:pPr algn="just">
              <a:lnSpc>
                <a:spcPts val="3920"/>
              </a:lnSpc>
            </a:pPr>
            <a:r>
              <a:rPr lang="en-US" sz="2800">
                <a:solidFill>
                  <a:srgbClr val="101010"/>
                </a:solidFill>
                <a:latin typeface="Roboto"/>
              </a:rPr>
              <a:t>       3. Hồ Hồng Hà</a:t>
            </a:r>
          </a:p>
          <a:p>
            <a:pPr algn="just">
              <a:lnSpc>
                <a:spcPts val="3920"/>
              </a:lnSpc>
            </a:pPr>
            <a:r>
              <a:rPr lang="en-US" sz="2800">
                <a:solidFill>
                  <a:srgbClr val="101010"/>
                </a:solidFill>
                <a:latin typeface="Roboto Bold"/>
              </a:rPr>
              <a:t>GVHD:</a:t>
            </a:r>
            <a:r>
              <a:rPr lang="en-US" sz="2800">
                <a:solidFill>
                  <a:srgbClr val="101010"/>
                </a:solidFill>
                <a:latin typeface="Roboto"/>
              </a:rPr>
              <a:t> </a:t>
            </a:r>
          </a:p>
          <a:p>
            <a:pPr algn="just">
              <a:lnSpc>
                <a:spcPts val="3920"/>
              </a:lnSpc>
            </a:pPr>
            <a:r>
              <a:rPr lang="en-US" sz="2800">
                <a:solidFill>
                  <a:srgbClr val="101010"/>
                </a:solidFill>
                <a:latin typeface="Roboto"/>
              </a:rPr>
              <a:t>       TS. Cáp Phạm Đình Thăng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4487" y="385615"/>
            <a:ext cx="4231713" cy="1566544"/>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Noto Sans Bold"/>
              </a:rPr>
              <a:t>Model</a:t>
            </a:r>
          </a:p>
        </p:txBody>
      </p:sp>
      <p:sp>
        <p:nvSpPr>
          <p:cNvPr id="3" name="TextBox 3"/>
          <p:cNvSpPr txBox="1"/>
          <p:nvPr/>
        </p:nvSpPr>
        <p:spPr>
          <a:xfrm>
            <a:off x="1914485" y="2764314"/>
            <a:ext cx="4171950" cy="450215"/>
          </a:xfrm>
          <a:prstGeom prst="rect">
            <a:avLst/>
          </a:prstGeom>
        </p:spPr>
        <p:txBody>
          <a:bodyPr lIns="0" tIns="0" rIns="0" bIns="0" rtlCol="0" anchor="t">
            <a:spAutoFit/>
          </a:bodyPr>
          <a:lstStyle/>
          <a:p>
            <a:pPr marL="690881" lvl="1" indent="-345440" algn="ctr">
              <a:lnSpc>
                <a:spcPts val="3520"/>
              </a:lnSpc>
              <a:spcBef>
                <a:spcPct val="0"/>
              </a:spcBef>
              <a:buFont typeface="Arial"/>
              <a:buChar char="•"/>
            </a:pPr>
            <a:r>
              <a:rPr lang="en-US" sz="3200">
                <a:solidFill>
                  <a:srgbClr val="000000"/>
                </a:solidFill>
                <a:latin typeface="Montserrat Bold"/>
              </a:rPr>
              <a:t>    FASTER RCNN</a:t>
            </a:r>
          </a:p>
        </p:txBody>
      </p:sp>
      <p:sp>
        <p:nvSpPr>
          <p:cNvPr id="4" name="TextBox 4"/>
          <p:cNvSpPr txBox="1"/>
          <p:nvPr/>
        </p:nvSpPr>
        <p:spPr>
          <a:xfrm>
            <a:off x="2494378" y="3485347"/>
            <a:ext cx="13677707" cy="3955415"/>
          </a:xfrm>
          <a:prstGeom prst="rect">
            <a:avLst/>
          </a:prstGeom>
        </p:spPr>
        <p:txBody>
          <a:bodyPr lIns="0" tIns="0" rIns="0" bIns="0" rtlCol="0" anchor="t">
            <a:spAutoFit/>
          </a:bodyPr>
          <a:lstStyle/>
          <a:p>
            <a:pPr>
              <a:lnSpc>
                <a:spcPts val="3520"/>
              </a:lnSpc>
            </a:pPr>
            <a:endParaRPr/>
          </a:p>
          <a:p>
            <a:pPr marL="690881" lvl="1" indent="-345440">
              <a:lnSpc>
                <a:spcPts val="3520"/>
              </a:lnSpc>
              <a:buFont typeface="Arial"/>
              <a:buChar char="•"/>
            </a:pPr>
            <a:r>
              <a:rPr lang="en-US" sz="3200">
                <a:solidFill>
                  <a:srgbClr val="000000"/>
                </a:solidFill>
                <a:latin typeface="Montserrat"/>
              </a:rPr>
              <a:t>Mô hình:</a:t>
            </a:r>
          </a:p>
          <a:p>
            <a:pPr marL="1381761" lvl="2" indent="-460587">
              <a:lnSpc>
                <a:spcPts val="3520"/>
              </a:lnSpc>
              <a:buFont typeface="Arial"/>
              <a:buChar char="⚬"/>
            </a:pPr>
            <a:r>
              <a:rPr lang="en-US" sz="3200">
                <a:solidFill>
                  <a:srgbClr val="000000"/>
                </a:solidFill>
                <a:latin typeface="Montserrat"/>
              </a:rPr>
              <a:t>Backbone: MobileNetv3-Large FPN</a:t>
            </a:r>
          </a:p>
          <a:p>
            <a:pPr marL="1381761" lvl="2" indent="-460587">
              <a:lnSpc>
                <a:spcPts val="3520"/>
              </a:lnSpc>
              <a:buFont typeface="Arial"/>
              <a:buChar char="⚬"/>
            </a:pPr>
            <a:r>
              <a:rPr lang="en-US" sz="3200">
                <a:solidFill>
                  <a:srgbClr val="000000"/>
                </a:solidFill>
                <a:latin typeface="Montserrat"/>
              </a:rPr>
              <a:t>Tổng tham số: ~18,800,000.</a:t>
            </a:r>
          </a:p>
          <a:p>
            <a:pPr marL="1381761" lvl="2" indent="-460587">
              <a:lnSpc>
                <a:spcPts val="3520"/>
              </a:lnSpc>
              <a:buFont typeface="Arial"/>
              <a:buChar char="⚬"/>
            </a:pPr>
            <a:r>
              <a:rPr lang="en-US" sz="3200">
                <a:solidFill>
                  <a:srgbClr val="000000"/>
                </a:solidFill>
                <a:latin typeface="Montserrat"/>
              </a:rPr>
              <a:t>Số epoch: 100</a:t>
            </a:r>
          </a:p>
          <a:p>
            <a:pPr>
              <a:lnSpc>
                <a:spcPts val="3520"/>
              </a:lnSpc>
            </a:pPr>
            <a:endParaRPr lang="en-US" sz="3200">
              <a:solidFill>
                <a:srgbClr val="000000"/>
              </a:solidFill>
              <a:latin typeface="Montserrat"/>
            </a:endParaRPr>
          </a:p>
          <a:p>
            <a:pPr>
              <a:lnSpc>
                <a:spcPts val="3520"/>
              </a:lnSpc>
            </a:pPr>
            <a:endParaRPr lang="en-US" sz="3200">
              <a:solidFill>
                <a:srgbClr val="000000"/>
              </a:solidFill>
              <a:latin typeface="Montserrat"/>
            </a:endParaRPr>
          </a:p>
          <a:p>
            <a:pPr>
              <a:lnSpc>
                <a:spcPts val="3520"/>
              </a:lnSpc>
            </a:pPr>
            <a:endParaRPr lang="en-US" sz="3200">
              <a:solidFill>
                <a:srgbClr val="000000"/>
              </a:solidFill>
              <a:latin typeface="Montserrat"/>
            </a:endParaRPr>
          </a:p>
          <a:p>
            <a:pPr>
              <a:lnSpc>
                <a:spcPts val="3520"/>
              </a:lnSpc>
              <a:spcBef>
                <a:spcPct val="0"/>
              </a:spcBef>
            </a:pPr>
            <a:endParaRPr lang="en-US" sz="3200">
              <a:solidFill>
                <a:srgbClr val="000000"/>
              </a:solidFill>
              <a:latin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4487" y="385615"/>
            <a:ext cx="4003113" cy="1566544"/>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Noto Sans Bold"/>
              </a:rPr>
              <a:t>Model</a:t>
            </a:r>
          </a:p>
        </p:txBody>
      </p:sp>
      <p:sp>
        <p:nvSpPr>
          <p:cNvPr id="3" name="TextBox 3"/>
          <p:cNvSpPr txBox="1"/>
          <p:nvPr/>
        </p:nvSpPr>
        <p:spPr>
          <a:xfrm>
            <a:off x="2669936" y="2764314"/>
            <a:ext cx="2661047" cy="450215"/>
          </a:xfrm>
          <a:prstGeom prst="rect">
            <a:avLst/>
          </a:prstGeom>
        </p:spPr>
        <p:txBody>
          <a:bodyPr lIns="0" tIns="0" rIns="0" bIns="0" rtlCol="0" anchor="t">
            <a:spAutoFit/>
          </a:bodyPr>
          <a:lstStyle/>
          <a:p>
            <a:pPr algn="ctr">
              <a:lnSpc>
                <a:spcPts val="3520"/>
              </a:lnSpc>
              <a:spcBef>
                <a:spcPct val="0"/>
              </a:spcBef>
            </a:pPr>
            <a:r>
              <a:rPr lang="en-US" sz="3200">
                <a:solidFill>
                  <a:srgbClr val="000000"/>
                </a:solidFill>
                <a:latin typeface="Montserrat"/>
              </a:rPr>
              <a:t>2. </a:t>
            </a:r>
            <a:r>
              <a:rPr lang="en-US" sz="3200">
                <a:solidFill>
                  <a:srgbClr val="000000"/>
                </a:solidFill>
                <a:latin typeface="Montserrat Bold"/>
              </a:rPr>
              <a:t>    YOLOV8</a:t>
            </a:r>
          </a:p>
        </p:txBody>
      </p:sp>
      <p:sp>
        <p:nvSpPr>
          <p:cNvPr id="4" name="TextBox 4"/>
          <p:cNvSpPr txBox="1"/>
          <p:nvPr/>
        </p:nvSpPr>
        <p:spPr>
          <a:xfrm>
            <a:off x="2274135" y="4275455"/>
            <a:ext cx="7214390" cy="1764665"/>
          </a:xfrm>
          <a:prstGeom prst="rect">
            <a:avLst/>
          </a:prstGeom>
        </p:spPr>
        <p:txBody>
          <a:bodyPr lIns="0" tIns="0" rIns="0" bIns="0" rtlCol="0" anchor="t">
            <a:spAutoFit/>
          </a:bodyPr>
          <a:lstStyle/>
          <a:p>
            <a:pPr>
              <a:lnSpc>
                <a:spcPts val="3520"/>
              </a:lnSpc>
            </a:pPr>
            <a:r>
              <a:rPr lang="en-US" sz="3200">
                <a:solidFill>
                  <a:srgbClr val="000000"/>
                </a:solidFill>
                <a:latin typeface="Montserrat"/>
              </a:rPr>
              <a:t>YOLOv8n</a:t>
            </a:r>
          </a:p>
          <a:p>
            <a:pPr>
              <a:lnSpc>
                <a:spcPts val="3520"/>
              </a:lnSpc>
            </a:pPr>
            <a:r>
              <a:rPr lang="en-US" sz="3200">
                <a:solidFill>
                  <a:srgbClr val="000000"/>
                </a:solidFill>
                <a:latin typeface="Montserrat"/>
              </a:rPr>
              <a:t>Tổng tham số: ~30,000,000</a:t>
            </a:r>
          </a:p>
          <a:p>
            <a:pPr>
              <a:lnSpc>
                <a:spcPts val="3520"/>
              </a:lnSpc>
            </a:pPr>
            <a:r>
              <a:rPr lang="en-US" sz="3200">
                <a:solidFill>
                  <a:srgbClr val="000000"/>
                </a:solidFill>
                <a:latin typeface="Montserrat"/>
              </a:rPr>
              <a:t>Số epoch: 100</a:t>
            </a:r>
          </a:p>
          <a:p>
            <a:pPr>
              <a:lnSpc>
                <a:spcPts val="3520"/>
              </a:lnSpc>
              <a:spcBef>
                <a:spcPct val="0"/>
              </a:spcBef>
            </a:pPr>
            <a:endParaRPr lang="en-US" sz="3200">
              <a:solidFill>
                <a:srgbClr val="000000"/>
              </a:solidFill>
              <a:latin typeface="Montserrat"/>
            </a:endParaRPr>
          </a:p>
        </p:txBody>
      </p:sp>
      <p:sp>
        <p:nvSpPr>
          <p:cNvPr id="5" name="TextBox 5"/>
          <p:cNvSpPr txBox="1"/>
          <p:nvPr/>
        </p:nvSpPr>
        <p:spPr>
          <a:xfrm>
            <a:off x="10546084" y="4275455"/>
            <a:ext cx="7214390" cy="1764665"/>
          </a:xfrm>
          <a:prstGeom prst="rect">
            <a:avLst/>
          </a:prstGeom>
        </p:spPr>
        <p:txBody>
          <a:bodyPr lIns="0" tIns="0" rIns="0" bIns="0" rtlCol="0" anchor="t">
            <a:spAutoFit/>
          </a:bodyPr>
          <a:lstStyle/>
          <a:p>
            <a:pPr>
              <a:lnSpc>
                <a:spcPts val="3520"/>
              </a:lnSpc>
            </a:pPr>
            <a:r>
              <a:rPr lang="en-US" sz="3200">
                <a:solidFill>
                  <a:srgbClr val="000000"/>
                </a:solidFill>
                <a:latin typeface="Montserrat"/>
              </a:rPr>
              <a:t>YOLOv8x</a:t>
            </a:r>
          </a:p>
          <a:p>
            <a:pPr>
              <a:lnSpc>
                <a:spcPts val="3520"/>
              </a:lnSpc>
            </a:pPr>
            <a:r>
              <a:rPr lang="en-US" sz="3200">
                <a:solidFill>
                  <a:srgbClr val="000000"/>
                </a:solidFill>
                <a:latin typeface="Montserrat"/>
              </a:rPr>
              <a:t>Tổng tham số:~68,100,000</a:t>
            </a:r>
          </a:p>
          <a:p>
            <a:pPr>
              <a:lnSpc>
                <a:spcPts val="3520"/>
              </a:lnSpc>
            </a:pPr>
            <a:r>
              <a:rPr lang="en-US" sz="3200">
                <a:solidFill>
                  <a:srgbClr val="000000"/>
                </a:solidFill>
                <a:latin typeface="Montserrat"/>
              </a:rPr>
              <a:t>Số epoch: 100</a:t>
            </a:r>
          </a:p>
          <a:p>
            <a:pPr>
              <a:lnSpc>
                <a:spcPts val="3520"/>
              </a:lnSpc>
              <a:spcBef>
                <a:spcPct val="0"/>
              </a:spcBef>
            </a:pPr>
            <a:endParaRPr lang="en-US" sz="3200">
              <a:solidFill>
                <a:srgbClr val="000000"/>
              </a:solidFill>
              <a:latin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4300058" y="3053597"/>
          <a:ext cx="9330357" cy="4716096"/>
        </p:xfrm>
        <a:graphic>
          <a:graphicData uri="http://schemas.openxmlformats.org/drawingml/2006/table">
            <a:tbl>
              <a:tblPr/>
              <a:tblGrid>
                <a:gridCol w="3110119">
                  <a:extLst>
                    <a:ext uri="{9D8B030D-6E8A-4147-A177-3AD203B41FA5}">
                      <a16:colId xmlns:a16="http://schemas.microsoft.com/office/drawing/2014/main" val="20000"/>
                    </a:ext>
                  </a:extLst>
                </a:gridCol>
                <a:gridCol w="3110119">
                  <a:extLst>
                    <a:ext uri="{9D8B030D-6E8A-4147-A177-3AD203B41FA5}">
                      <a16:colId xmlns:a16="http://schemas.microsoft.com/office/drawing/2014/main" val="20001"/>
                    </a:ext>
                  </a:extLst>
                </a:gridCol>
                <a:gridCol w="3110119">
                  <a:extLst>
                    <a:ext uri="{9D8B030D-6E8A-4147-A177-3AD203B41FA5}">
                      <a16:colId xmlns:a16="http://schemas.microsoft.com/office/drawing/2014/main" val="20002"/>
                    </a:ext>
                  </a:extLst>
                </a:gridCol>
              </a:tblGrid>
              <a:tr h="1179024">
                <a:tc>
                  <a:txBody>
                    <a:bodyPr/>
                    <a:lstStyle/>
                    <a:p>
                      <a:pPr algn="ctr">
                        <a:lnSpc>
                          <a:spcPts val="307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Open Sans"/>
                        </a:rPr>
                        <a:t>mAP@50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Open Sans"/>
                        </a:rPr>
                        <a:t>mAP</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79024">
                <a:tc>
                  <a:txBody>
                    <a:bodyPr/>
                    <a:lstStyle/>
                    <a:p>
                      <a:pPr algn="ctr">
                        <a:lnSpc>
                          <a:spcPts val="3079"/>
                        </a:lnSpc>
                        <a:defRPr/>
                      </a:pPr>
                      <a:r>
                        <a:rPr lang="en-US" sz="2199">
                          <a:solidFill>
                            <a:srgbClr val="000000"/>
                          </a:solidFill>
                          <a:latin typeface="Open Sans"/>
                        </a:rPr>
                        <a:t>Faster RCNN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Open Sans Bold"/>
                        </a:rPr>
                        <a:t>0.367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Open Sans Bold"/>
                        </a:rPr>
                        <a:t>0.115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79024">
                <a:tc>
                  <a:txBody>
                    <a:bodyPr/>
                    <a:lstStyle/>
                    <a:p>
                      <a:pPr algn="ctr">
                        <a:lnSpc>
                          <a:spcPts val="3079"/>
                        </a:lnSpc>
                        <a:defRPr/>
                      </a:pPr>
                      <a:r>
                        <a:rPr lang="en-US" sz="2199">
                          <a:solidFill>
                            <a:srgbClr val="000000"/>
                          </a:solidFill>
                          <a:latin typeface="Open Sans"/>
                        </a:rPr>
                        <a:t>YOLOv8n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Open Sans Bold"/>
                        </a:rPr>
                        <a:t>0.349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Open Sans Bold"/>
                        </a:rPr>
                        <a:t>0.118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79024">
                <a:tc>
                  <a:txBody>
                    <a:bodyPr/>
                    <a:lstStyle/>
                    <a:p>
                      <a:pPr algn="ctr">
                        <a:lnSpc>
                          <a:spcPts val="3079"/>
                        </a:lnSpc>
                        <a:defRPr/>
                      </a:pPr>
                      <a:r>
                        <a:rPr lang="en-US" sz="2199">
                          <a:solidFill>
                            <a:srgbClr val="000000"/>
                          </a:solidFill>
                          <a:latin typeface="Open Sans"/>
                        </a:rPr>
                        <a:t>YOLOv8x</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Open Sans Bold"/>
                        </a:rPr>
                        <a:t>0.361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079"/>
                        </a:lnSpc>
                        <a:defRPr/>
                      </a:pPr>
                      <a:r>
                        <a:rPr lang="en-US" sz="2199">
                          <a:solidFill>
                            <a:srgbClr val="000000"/>
                          </a:solidFill>
                          <a:latin typeface="Open Sans Bold"/>
                        </a:rPr>
                        <a:t>0.123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3"/>
          <p:cNvSpPr txBox="1"/>
          <p:nvPr/>
        </p:nvSpPr>
        <p:spPr>
          <a:xfrm>
            <a:off x="6835206" y="385615"/>
            <a:ext cx="5204394" cy="1566544"/>
          </a:xfrm>
          <a:prstGeom prst="rect">
            <a:avLst/>
          </a:prstGeom>
        </p:spPr>
        <p:txBody>
          <a:bodyPr wrap="square" lIns="0" tIns="0" rIns="0" bIns="0" rtlCol="0" anchor="t">
            <a:spAutoFit/>
          </a:bodyPr>
          <a:lstStyle/>
          <a:p>
            <a:pPr algn="ctr">
              <a:lnSpc>
                <a:spcPts val="12880"/>
              </a:lnSpc>
            </a:pPr>
            <a:r>
              <a:rPr lang="en-US" sz="9200" dirty="0" err="1">
                <a:solidFill>
                  <a:srgbClr val="000000"/>
                </a:solidFill>
                <a:latin typeface="Noto Sans Bold"/>
              </a:rPr>
              <a:t>Kết</a:t>
            </a:r>
            <a:r>
              <a:rPr lang="en-US" sz="9200" dirty="0">
                <a:solidFill>
                  <a:srgbClr val="000000"/>
                </a:solidFill>
                <a:latin typeface="Noto Sans Bold"/>
              </a:rPr>
              <a:t> </a:t>
            </a:r>
            <a:r>
              <a:rPr lang="en-US" sz="9200" dirty="0" err="1">
                <a:solidFill>
                  <a:srgbClr val="000000"/>
                </a:solidFill>
                <a:latin typeface="Noto Sans Bold"/>
              </a:rPr>
              <a:t>quả</a:t>
            </a:r>
            <a:endParaRPr lang="en-US" sz="9200" dirty="0">
              <a:solidFill>
                <a:srgbClr val="000000"/>
              </a:solidFill>
              <a:latin typeface="Noto San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317077" y="3736613"/>
            <a:ext cx="7726233" cy="4949954"/>
          </a:xfrm>
          <a:custGeom>
            <a:avLst/>
            <a:gdLst/>
            <a:ahLst/>
            <a:cxnLst/>
            <a:rect l="l" t="t" r="r" b="b"/>
            <a:pathLst>
              <a:path w="7726233" h="4949954">
                <a:moveTo>
                  <a:pt x="0" y="0"/>
                </a:moveTo>
                <a:lnTo>
                  <a:pt x="7726233" y="0"/>
                </a:lnTo>
                <a:lnTo>
                  <a:pt x="7726233" y="4949954"/>
                </a:lnTo>
                <a:lnTo>
                  <a:pt x="0" y="4949954"/>
                </a:lnTo>
                <a:lnTo>
                  <a:pt x="0" y="0"/>
                </a:lnTo>
                <a:close/>
              </a:path>
            </a:pathLst>
          </a:custGeom>
          <a:blipFill>
            <a:blip r:embed="rId2"/>
            <a:stretch>
              <a:fillRect/>
            </a:stretch>
          </a:blipFill>
        </p:spPr>
      </p:sp>
      <p:sp>
        <p:nvSpPr>
          <p:cNvPr id="3" name="TextBox 3"/>
          <p:cNvSpPr txBox="1"/>
          <p:nvPr/>
        </p:nvSpPr>
        <p:spPr>
          <a:xfrm>
            <a:off x="6214466" y="857250"/>
            <a:ext cx="6206133" cy="1566544"/>
          </a:xfrm>
          <a:prstGeom prst="rect">
            <a:avLst/>
          </a:prstGeom>
        </p:spPr>
        <p:txBody>
          <a:bodyPr wrap="square" lIns="0" tIns="0" rIns="0" bIns="0" rtlCol="0" anchor="t">
            <a:spAutoFit/>
          </a:bodyPr>
          <a:lstStyle/>
          <a:p>
            <a:pPr algn="ctr">
              <a:lnSpc>
                <a:spcPts val="12880"/>
              </a:lnSpc>
              <a:spcBef>
                <a:spcPct val="0"/>
              </a:spcBef>
            </a:pPr>
            <a:r>
              <a:rPr lang="en-US" sz="9200" dirty="0" err="1">
                <a:solidFill>
                  <a:srgbClr val="000000"/>
                </a:solidFill>
                <a:latin typeface="Noto Sans Bold"/>
              </a:rPr>
              <a:t>Ứng</a:t>
            </a:r>
            <a:r>
              <a:rPr lang="en-US" sz="9200" dirty="0">
                <a:solidFill>
                  <a:srgbClr val="000000"/>
                </a:solidFill>
                <a:latin typeface="Noto Sans Bold"/>
              </a:rPr>
              <a:t> </a:t>
            </a:r>
            <a:r>
              <a:rPr lang="en-US" sz="9200" dirty="0" err="1">
                <a:solidFill>
                  <a:srgbClr val="000000"/>
                </a:solidFill>
                <a:latin typeface="Noto Sans Bold"/>
              </a:rPr>
              <a:t>dụng</a:t>
            </a:r>
            <a:endParaRPr lang="en-US" sz="9200" dirty="0">
              <a:solidFill>
                <a:srgbClr val="000000"/>
              </a:solidFill>
              <a:latin typeface="Noto Sans Bold"/>
            </a:endParaRPr>
          </a:p>
        </p:txBody>
      </p:sp>
      <p:sp>
        <p:nvSpPr>
          <p:cNvPr id="4" name="TextBox 4"/>
          <p:cNvSpPr txBox="1"/>
          <p:nvPr/>
        </p:nvSpPr>
        <p:spPr>
          <a:xfrm>
            <a:off x="566679" y="4098563"/>
            <a:ext cx="9503948" cy="478091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Khi đám cháy vừa mới bùng phát  giúp cảnh báo kịp thời và triển khai biện pháp dập tắt cháy ngay tức thời.</a:t>
            </a:r>
          </a:p>
          <a:p>
            <a:pPr>
              <a:lnSpc>
                <a:spcPts val="4759"/>
              </a:lnSpc>
            </a:pPr>
            <a:endParaRPr lang="en-US" sz="3399">
              <a:solidFill>
                <a:srgbClr val="000000"/>
              </a:solidFill>
              <a:latin typeface="Canva Sans"/>
            </a:endParaRPr>
          </a:p>
          <a:p>
            <a:pPr marL="734059" lvl="1" indent="-367030">
              <a:lnSpc>
                <a:spcPts val="4759"/>
              </a:lnSpc>
              <a:buFont typeface="Arial"/>
              <a:buChar char="•"/>
            </a:pPr>
            <a:r>
              <a:rPr lang="en-US" sz="3399">
                <a:solidFill>
                  <a:srgbClr val="000000"/>
                </a:solidFill>
                <a:latin typeface="Canva Sans"/>
              </a:rPr>
              <a:t>Giúp nhân viên, lực lượng cứu hỏa có thời gian lập kế hoạch phù hợp giảm thiểu thiệt hại.</a:t>
            </a:r>
          </a:p>
          <a:p>
            <a:pPr>
              <a:lnSpc>
                <a:spcPts val="4759"/>
              </a:lnSpc>
            </a:pPr>
            <a:endParaRPr lang="en-US" sz="3399">
              <a:solidFill>
                <a:srgbClr val="000000"/>
              </a:solidFill>
              <a:latin typeface="Canva Sans"/>
            </a:endParaRPr>
          </a:p>
        </p:txBody>
      </p:sp>
      <p:sp>
        <p:nvSpPr>
          <p:cNvPr id="5" name="TextBox 5"/>
          <p:cNvSpPr txBox="1"/>
          <p:nvPr/>
        </p:nvSpPr>
        <p:spPr>
          <a:xfrm>
            <a:off x="566679" y="2540018"/>
            <a:ext cx="8038123" cy="989819"/>
          </a:xfrm>
          <a:prstGeom prst="rect">
            <a:avLst/>
          </a:prstGeom>
        </p:spPr>
        <p:txBody>
          <a:bodyPr lIns="0" tIns="0" rIns="0" bIns="0" rtlCol="0" anchor="t">
            <a:spAutoFit/>
          </a:bodyPr>
          <a:lstStyle/>
          <a:p>
            <a:pPr marL="1255832" lvl="1" indent="-627916" algn="ctr">
              <a:lnSpc>
                <a:spcPts val="8143"/>
              </a:lnSpc>
              <a:spcBef>
                <a:spcPct val="0"/>
              </a:spcBef>
              <a:buFont typeface="Arial"/>
              <a:buChar char="•"/>
            </a:pPr>
            <a:r>
              <a:rPr lang="en-US" sz="5816">
                <a:solidFill>
                  <a:srgbClr val="000000"/>
                </a:solidFill>
                <a:latin typeface="Noto Sans"/>
              </a:rPr>
              <a:t>Phát hiện cháy sớm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214466" y="857250"/>
            <a:ext cx="6129933" cy="1566544"/>
          </a:xfrm>
          <a:prstGeom prst="rect">
            <a:avLst/>
          </a:prstGeom>
        </p:spPr>
        <p:txBody>
          <a:bodyPr wrap="square" lIns="0" tIns="0" rIns="0" bIns="0" rtlCol="0" anchor="t">
            <a:spAutoFit/>
          </a:bodyPr>
          <a:lstStyle/>
          <a:p>
            <a:pPr algn="ctr">
              <a:lnSpc>
                <a:spcPts val="12880"/>
              </a:lnSpc>
              <a:spcBef>
                <a:spcPct val="0"/>
              </a:spcBef>
            </a:pPr>
            <a:r>
              <a:rPr lang="en-US" sz="9200" dirty="0" err="1">
                <a:solidFill>
                  <a:srgbClr val="000000"/>
                </a:solidFill>
                <a:latin typeface="Noto Sans Bold"/>
              </a:rPr>
              <a:t>Ứng</a:t>
            </a:r>
            <a:r>
              <a:rPr lang="en-US" sz="9200" dirty="0">
                <a:solidFill>
                  <a:srgbClr val="000000"/>
                </a:solidFill>
                <a:latin typeface="Noto Sans Bold"/>
              </a:rPr>
              <a:t> </a:t>
            </a:r>
            <a:r>
              <a:rPr lang="en-US" sz="9200" dirty="0" err="1">
                <a:solidFill>
                  <a:srgbClr val="000000"/>
                </a:solidFill>
                <a:latin typeface="Noto Sans Bold"/>
              </a:rPr>
              <a:t>dụng</a:t>
            </a:r>
            <a:endParaRPr lang="en-US" sz="9200" dirty="0">
              <a:solidFill>
                <a:srgbClr val="000000"/>
              </a:solidFill>
              <a:latin typeface="Noto Sans Bold"/>
            </a:endParaRPr>
          </a:p>
        </p:txBody>
      </p:sp>
      <p:sp>
        <p:nvSpPr>
          <p:cNvPr id="3" name="TextBox 3"/>
          <p:cNvSpPr txBox="1"/>
          <p:nvPr/>
        </p:nvSpPr>
        <p:spPr>
          <a:xfrm>
            <a:off x="1616373" y="4098563"/>
            <a:ext cx="15642927" cy="238061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Cung cấp thông tin quan trọng về vị trí và quy mô của đám cháy, giúp bộ phận quản lý cháy rừng định vị và triển khai lực lượng cứu hỏa một cách chính xác</a:t>
            </a:r>
          </a:p>
          <a:p>
            <a:pPr>
              <a:lnSpc>
                <a:spcPts val="4759"/>
              </a:lnSpc>
            </a:pPr>
            <a:endParaRPr lang="en-US" sz="3399">
              <a:solidFill>
                <a:srgbClr val="000000"/>
              </a:solidFill>
              <a:latin typeface="Canva Sans"/>
            </a:endParaRPr>
          </a:p>
        </p:txBody>
      </p:sp>
      <p:sp>
        <p:nvSpPr>
          <p:cNvPr id="4" name="TextBox 4"/>
          <p:cNvSpPr txBox="1"/>
          <p:nvPr/>
        </p:nvSpPr>
        <p:spPr>
          <a:xfrm>
            <a:off x="2262362" y="2586671"/>
            <a:ext cx="7175475" cy="989819"/>
          </a:xfrm>
          <a:prstGeom prst="rect">
            <a:avLst/>
          </a:prstGeom>
        </p:spPr>
        <p:txBody>
          <a:bodyPr lIns="0" tIns="0" rIns="0" bIns="0" rtlCol="0" anchor="t">
            <a:spAutoFit/>
          </a:bodyPr>
          <a:lstStyle/>
          <a:p>
            <a:pPr algn="ctr">
              <a:lnSpc>
                <a:spcPts val="8143"/>
              </a:lnSpc>
              <a:spcBef>
                <a:spcPct val="0"/>
              </a:spcBef>
            </a:pPr>
            <a:r>
              <a:rPr lang="en-US" sz="5816">
                <a:solidFill>
                  <a:srgbClr val="000000"/>
                </a:solidFill>
                <a:latin typeface="Noto Sans"/>
              </a:rPr>
              <a:t>2. Quản lý cháy rừng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39901" y="3805100"/>
            <a:ext cx="7510491" cy="4999243"/>
          </a:xfrm>
          <a:custGeom>
            <a:avLst/>
            <a:gdLst/>
            <a:ahLst/>
            <a:cxnLst/>
            <a:rect l="l" t="t" r="r" b="b"/>
            <a:pathLst>
              <a:path w="7510491" h="4999243">
                <a:moveTo>
                  <a:pt x="0" y="0"/>
                </a:moveTo>
                <a:lnTo>
                  <a:pt x="7510491" y="0"/>
                </a:lnTo>
                <a:lnTo>
                  <a:pt x="7510491" y="4999244"/>
                </a:lnTo>
                <a:lnTo>
                  <a:pt x="0" y="4999244"/>
                </a:lnTo>
                <a:lnTo>
                  <a:pt x="0" y="0"/>
                </a:lnTo>
                <a:close/>
              </a:path>
            </a:pathLst>
          </a:custGeom>
          <a:blipFill>
            <a:blip r:embed="rId2"/>
            <a:stretch>
              <a:fillRect/>
            </a:stretch>
          </a:blipFill>
        </p:spPr>
      </p:sp>
      <p:sp>
        <p:nvSpPr>
          <p:cNvPr id="3" name="TextBox 3"/>
          <p:cNvSpPr txBox="1"/>
          <p:nvPr/>
        </p:nvSpPr>
        <p:spPr>
          <a:xfrm>
            <a:off x="6214466" y="457288"/>
            <a:ext cx="6206133" cy="1566544"/>
          </a:xfrm>
          <a:prstGeom prst="rect">
            <a:avLst/>
          </a:prstGeom>
        </p:spPr>
        <p:txBody>
          <a:bodyPr wrap="square" lIns="0" tIns="0" rIns="0" bIns="0" rtlCol="0" anchor="t">
            <a:spAutoFit/>
          </a:bodyPr>
          <a:lstStyle/>
          <a:p>
            <a:pPr algn="ctr">
              <a:lnSpc>
                <a:spcPts val="12880"/>
              </a:lnSpc>
              <a:spcBef>
                <a:spcPct val="0"/>
              </a:spcBef>
            </a:pPr>
            <a:r>
              <a:rPr lang="en-US" sz="9200" dirty="0" err="1">
                <a:solidFill>
                  <a:srgbClr val="000000"/>
                </a:solidFill>
                <a:latin typeface="Noto Sans Bold"/>
              </a:rPr>
              <a:t>Ứng</a:t>
            </a:r>
            <a:r>
              <a:rPr lang="en-US" sz="9200" dirty="0">
                <a:solidFill>
                  <a:srgbClr val="000000"/>
                </a:solidFill>
                <a:latin typeface="Noto Sans Bold"/>
              </a:rPr>
              <a:t> </a:t>
            </a:r>
            <a:r>
              <a:rPr lang="en-US" sz="9200" dirty="0" err="1">
                <a:solidFill>
                  <a:srgbClr val="000000"/>
                </a:solidFill>
                <a:latin typeface="Noto Sans Bold"/>
              </a:rPr>
              <a:t>dụng</a:t>
            </a:r>
            <a:endParaRPr lang="en-US" sz="9200" dirty="0">
              <a:solidFill>
                <a:srgbClr val="000000"/>
              </a:solidFill>
              <a:latin typeface="Noto Sans Bold"/>
            </a:endParaRPr>
          </a:p>
        </p:txBody>
      </p:sp>
      <p:sp>
        <p:nvSpPr>
          <p:cNvPr id="4" name="TextBox 4"/>
          <p:cNvSpPr txBox="1"/>
          <p:nvPr/>
        </p:nvSpPr>
        <p:spPr>
          <a:xfrm>
            <a:off x="875596" y="3580889"/>
            <a:ext cx="9067774" cy="53809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Thông tin từ các đám cháy có thể được sử dụng để nâng cao nhận thức và hiểu biết về cháy rừng cho cộng đồng và các cơ quan liên quan.</a:t>
            </a:r>
          </a:p>
          <a:p>
            <a:pPr>
              <a:lnSpc>
                <a:spcPts val="4759"/>
              </a:lnSpc>
            </a:pPr>
            <a:endParaRPr lang="en-US" sz="3399">
              <a:solidFill>
                <a:srgbClr val="000000"/>
              </a:solidFill>
              <a:latin typeface="Canva Sans"/>
            </a:endParaRPr>
          </a:p>
          <a:p>
            <a:pPr marL="734059" lvl="1" indent="-367030">
              <a:lnSpc>
                <a:spcPts val="4759"/>
              </a:lnSpc>
              <a:buFont typeface="Arial"/>
              <a:buChar char="•"/>
            </a:pPr>
            <a:r>
              <a:rPr lang="en-US" sz="3399">
                <a:solidFill>
                  <a:srgbClr val="000000"/>
                </a:solidFill>
                <a:latin typeface="Canva Sans"/>
              </a:rPr>
              <a:t>Có thể tích hợp vào trang web/app để khi có cháy mọi người có thể biết được và sơ tán, cũng cung cấp thêm vị trí cháy hỗ trợ cho đội cứu hộ.</a:t>
            </a:r>
          </a:p>
        </p:txBody>
      </p:sp>
      <p:sp>
        <p:nvSpPr>
          <p:cNvPr id="5" name="TextBox 5"/>
          <p:cNvSpPr txBox="1"/>
          <p:nvPr/>
        </p:nvSpPr>
        <p:spPr>
          <a:xfrm>
            <a:off x="566679" y="2288402"/>
            <a:ext cx="10395987" cy="989819"/>
          </a:xfrm>
          <a:prstGeom prst="rect">
            <a:avLst/>
          </a:prstGeom>
        </p:spPr>
        <p:txBody>
          <a:bodyPr lIns="0" tIns="0" rIns="0" bIns="0" rtlCol="0" anchor="t">
            <a:spAutoFit/>
          </a:bodyPr>
          <a:lstStyle/>
          <a:p>
            <a:pPr algn="ctr">
              <a:lnSpc>
                <a:spcPts val="8143"/>
              </a:lnSpc>
              <a:spcBef>
                <a:spcPct val="0"/>
              </a:spcBef>
            </a:pPr>
            <a:r>
              <a:rPr lang="en-US" sz="5816">
                <a:solidFill>
                  <a:srgbClr val="000000"/>
                </a:solidFill>
                <a:latin typeface="Noto Sans"/>
              </a:rPr>
              <a:t>3. Phòng  ngừa và giáo dục</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40304" y="4739594"/>
            <a:ext cx="4184980" cy="3298763"/>
          </a:xfrm>
          <a:custGeom>
            <a:avLst/>
            <a:gdLst/>
            <a:ahLst/>
            <a:cxnLst/>
            <a:rect l="l" t="t" r="r" b="b"/>
            <a:pathLst>
              <a:path w="4184980" h="3298763">
                <a:moveTo>
                  <a:pt x="0" y="0"/>
                </a:moveTo>
                <a:lnTo>
                  <a:pt x="4184980" y="0"/>
                </a:lnTo>
                <a:lnTo>
                  <a:pt x="4184980" y="3298763"/>
                </a:lnTo>
                <a:lnTo>
                  <a:pt x="0" y="3298763"/>
                </a:lnTo>
                <a:lnTo>
                  <a:pt x="0" y="0"/>
                </a:lnTo>
                <a:close/>
              </a:path>
            </a:pathLst>
          </a:custGeom>
          <a:blipFill>
            <a:blip r:embed="rId2"/>
            <a:stretch>
              <a:fillRect l="-30025"/>
            </a:stretch>
          </a:blipFill>
        </p:spPr>
      </p:sp>
      <p:sp>
        <p:nvSpPr>
          <p:cNvPr id="3" name="Freeform 3"/>
          <p:cNvSpPr/>
          <p:nvPr/>
        </p:nvSpPr>
        <p:spPr>
          <a:xfrm>
            <a:off x="10004005" y="4739594"/>
            <a:ext cx="4184980" cy="3298763"/>
          </a:xfrm>
          <a:custGeom>
            <a:avLst/>
            <a:gdLst/>
            <a:ahLst/>
            <a:cxnLst/>
            <a:rect l="l" t="t" r="r" b="b"/>
            <a:pathLst>
              <a:path w="4184980" h="3298763">
                <a:moveTo>
                  <a:pt x="0" y="0"/>
                </a:moveTo>
                <a:lnTo>
                  <a:pt x="4184981" y="0"/>
                </a:lnTo>
                <a:lnTo>
                  <a:pt x="4184981" y="3298763"/>
                </a:lnTo>
                <a:lnTo>
                  <a:pt x="0" y="3298763"/>
                </a:lnTo>
                <a:lnTo>
                  <a:pt x="0" y="0"/>
                </a:lnTo>
                <a:close/>
              </a:path>
            </a:pathLst>
          </a:custGeom>
          <a:blipFill>
            <a:blip r:embed="rId3"/>
            <a:stretch>
              <a:fillRect l="-14329" t="-2383"/>
            </a:stretch>
          </a:blipFill>
        </p:spPr>
      </p:sp>
      <p:sp>
        <p:nvSpPr>
          <p:cNvPr id="4" name="TextBox 4"/>
          <p:cNvSpPr txBox="1"/>
          <p:nvPr/>
        </p:nvSpPr>
        <p:spPr>
          <a:xfrm>
            <a:off x="6375722" y="569278"/>
            <a:ext cx="5816278" cy="1566544"/>
          </a:xfrm>
          <a:prstGeom prst="rect">
            <a:avLst/>
          </a:prstGeom>
        </p:spPr>
        <p:txBody>
          <a:bodyPr wrap="square" lIns="0" tIns="0" rIns="0" bIns="0" rtlCol="0" anchor="t">
            <a:spAutoFit/>
          </a:bodyPr>
          <a:lstStyle/>
          <a:p>
            <a:pPr algn="ctr">
              <a:lnSpc>
                <a:spcPts val="12880"/>
              </a:lnSpc>
              <a:spcBef>
                <a:spcPct val="0"/>
              </a:spcBef>
            </a:pPr>
            <a:r>
              <a:rPr lang="en-US" sz="9200" dirty="0" err="1">
                <a:solidFill>
                  <a:srgbClr val="000000"/>
                </a:solidFill>
                <a:latin typeface="Noto Sans Bold"/>
              </a:rPr>
              <a:t>Khó</a:t>
            </a:r>
            <a:r>
              <a:rPr lang="en-US" sz="9200" dirty="0">
                <a:solidFill>
                  <a:srgbClr val="000000"/>
                </a:solidFill>
                <a:latin typeface="Noto Sans Bold"/>
              </a:rPr>
              <a:t> </a:t>
            </a:r>
            <a:r>
              <a:rPr lang="en-US" sz="9200" dirty="0" err="1">
                <a:solidFill>
                  <a:srgbClr val="000000"/>
                </a:solidFill>
                <a:latin typeface="Noto Sans Bold"/>
              </a:rPr>
              <a:t>khăn</a:t>
            </a:r>
            <a:endParaRPr lang="en-US" sz="9200" dirty="0">
              <a:solidFill>
                <a:srgbClr val="000000"/>
              </a:solidFill>
              <a:latin typeface="Noto Sans Bold"/>
            </a:endParaRPr>
          </a:p>
        </p:txBody>
      </p:sp>
      <p:sp>
        <p:nvSpPr>
          <p:cNvPr id="5" name="TextBox 5"/>
          <p:cNvSpPr txBox="1"/>
          <p:nvPr/>
        </p:nvSpPr>
        <p:spPr>
          <a:xfrm>
            <a:off x="1164383" y="2762885"/>
            <a:ext cx="16094917" cy="11804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Có thể bị nhầm lẫn với sương mù, mây.</a:t>
            </a:r>
          </a:p>
          <a:p>
            <a:pPr>
              <a:lnSpc>
                <a:spcPts val="4759"/>
              </a:lnSpc>
            </a:pPr>
            <a:endParaRPr lang="en-US" sz="3399">
              <a:solidFill>
                <a:srgbClr val="000000"/>
              </a:solidFill>
              <a:latin typeface="Canva Sans"/>
            </a:endParaRPr>
          </a:p>
        </p:txBody>
      </p:sp>
      <p:sp>
        <p:nvSpPr>
          <p:cNvPr id="6" name="TextBox 6"/>
          <p:cNvSpPr txBox="1"/>
          <p:nvPr/>
        </p:nvSpPr>
        <p:spPr>
          <a:xfrm>
            <a:off x="3561132" y="8181232"/>
            <a:ext cx="2943324" cy="497826"/>
          </a:xfrm>
          <a:prstGeom prst="rect">
            <a:avLst/>
          </a:prstGeom>
        </p:spPr>
        <p:txBody>
          <a:bodyPr lIns="0" tIns="0" rIns="0" bIns="0" rtlCol="0" anchor="t">
            <a:spAutoFit/>
          </a:bodyPr>
          <a:lstStyle/>
          <a:p>
            <a:pPr algn="just">
              <a:lnSpc>
                <a:spcPts val="4060"/>
              </a:lnSpc>
              <a:spcBef>
                <a:spcPct val="0"/>
              </a:spcBef>
            </a:pPr>
            <a:r>
              <a:rPr lang="en-US" sz="2900">
                <a:solidFill>
                  <a:srgbClr val="000000"/>
                </a:solidFill>
                <a:latin typeface="Noto Sans"/>
              </a:rPr>
              <a:t>Ảnh sương mù</a:t>
            </a:r>
          </a:p>
        </p:txBody>
      </p:sp>
      <p:sp>
        <p:nvSpPr>
          <p:cNvPr id="7" name="TextBox 7"/>
          <p:cNvSpPr txBox="1"/>
          <p:nvPr/>
        </p:nvSpPr>
        <p:spPr>
          <a:xfrm>
            <a:off x="11418530" y="8181232"/>
            <a:ext cx="2943324" cy="497826"/>
          </a:xfrm>
          <a:prstGeom prst="rect">
            <a:avLst/>
          </a:prstGeom>
        </p:spPr>
        <p:txBody>
          <a:bodyPr lIns="0" tIns="0" rIns="0" bIns="0" rtlCol="0" anchor="t">
            <a:spAutoFit/>
          </a:bodyPr>
          <a:lstStyle/>
          <a:p>
            <a:pPr algn="just">
              <a:lnSpc>
                <a:spcPts val="4060"/>
              </a:lnSpc>
              <a:spcBef>
                <a:spcPct val="0"/>
              </a:spcBef>
            </a:pPr>
            <a:r>
              <a:rPr lang="en-US" sz="2900">
                <a:solidFill>
                  <a:srgbClr val="000000"/>
                </a:solidFill>
                <a:latin typeface="Noto Sans"/>
              </a:rPr>
              <a:t>Ảnh mây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375722" y="569278"/>
            <a:ext cx="5740078" cy="1566544"/>
          </a:xfrm>
          <a:prstGeom prst="rect">
            <a:avLst/>
          </a:prstGeom>
        </p:spPr>
        <p:txBody>
          <a:bodyPr wrap="square" lIns="0" tIns="0" rIns="0" bIns="0" rtlCol="0" anchor="t">
            <a:spAutoFit/>
          </a:bodyPr>
          <a:lstStyle/>
          <a:p>
            <a:pPr algn="ctr">
              <a:lnSpc>
                <a:spcPts val="12880"/>
              </a:lnSpc>
              <a:spcBef>
                <a:spcPct val="0"/>
              </a:spcBef>
            </a:pPr>
            <a:r>
              <a:rPr lang="en-US" sz="9200" dirty="0" err="1">
                <a:solidFill>
                  <a:srgbClr val="000000"/>
                </a:solidFill>
                <a:latin typeface="Noto Sans Bold"/>
              </a:rPr>
              <a:t>Khó</a:t>
            </a:r>
            <a:r>
              <a:rPr lang="en-US" sz="9200" dirty="0">
                <a:solidFill>
                  <a:srgbClr val="000000"/>
                </a:solidFill>
                <a:latin typeface="Noto Sans Bold"/>
              </a:rPr>
              <a:t> </a:t>
            </a:r>
            <a:r>
              <a:rPr lang="en-US" sz="9200" dirty="0" err="1">
                <a:solidFill>
                  <a:srgbClr val="000000"/>
                </a:solidFill>
                <a:latin typeface="Noto Sans Bold"/>
              </a:rPr>
              <a:t>khăn</a:t>
            </a:r>
            <a:endParaRPr lang="en-US" sz="9200" dirty="0">
              <a:solidFill>
                <a:srgbClr val="000000"/>
              </a:solidFill>
              <a:latin typeface="Noto Sans Bold"/>
            </a:endParaRPr>
          </a:p>
        </p:txBody>
      </p:sp>
      <p:sp>
        <p:nvSpPr>
          <p:cNvPr id="3" name="TextBox 3"/>
          <p:cNvSpPr txBox="1"/>
          <p:nvPr/>
        </p:nvSpPr>
        <p:spPr>
          <a:xfrm>
            <a:off x="1028700" y="3257960"/>
            <a:ext cx="11167894" cy="478091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Ảnh hưởng bởi các mùa, đặc biệt là mùa thu và có thể bị nhiễu bởi điều kiện chiếu sáng.</a:t>
            </a:r>
          </a:p>
          <a:p>
            <a:pPr>
              <a:lnSpc>
                <a:spcPts val="4759"/>
              </a:lnSpc>
            </a:pPr>
            <a:endParaRPr lang="en-US" sz="3399">
              <a:solidFill>
                <a:srgbClr val="000000"/>
              </a:solidFill>
              <a:latin typeface="Canva Sans"/>
            </a:endParaRPr>
          </a:p>
          <a:p>
            <a:pPr marL="734059" lvl="1" indent="-367030">
              <a:lnSpc>
                <a:spcPts val="4759"/>
              </a:lnSpc>
              <a:buFont typeface="Arial"/>
              <a:buChar char="•"/>
            </a:pPr>
            <a:r>
              <a:rPr lang="en-US" sz="3399">
                <a:solidFill>
                  <a:srgbClr val="000000"/>
                </a:solidFill>
                <a:latin typeface="Canva Sans"/>
              </a:rPr>
              <a:t>Phạm vi: diện tích rừng lớn nên các thiết bị giám sát có thể không bao phủ hoàn toàn, bỏ sót ở 1 số nơi.</a:t>
            </a:r>
          </a:p>
          <a:p>
            <a:pPr>
              <a:lnSpc>
                <a:spcPts val="4759"/>
              </a:lnSpc>
            </a:pPr>
            <a:endParaRPr lang="en-US" sz="3399">
              <a:solidFill>
                <a:srgbClr val="000000"/>
              </a:solidFill>
              <a:latin typeface="Canva Sans"/>
            </a:endParaRPr>
          </a:p>
          <a:p>
            <a:pPr>
              <a:lnSpc>
                <a:spcPts val="4759"/>
              </a:lnSpc>
            </a:pPr>
            <a:endParaRPr lang="en-US" sz="3399">
              <a:solidFill>
                <a:srgbClr val="000000"/>
              </a:solidFill>
              <a:latin typeface="Canva Sans"/>
            </a:endParaRPr>
          </a:p>
        </p:txBody>
      </p:sp>
      <p:sp>
        <p:nvSpPr>
          <p:cNvPr id="4" name="Freeform 4"/>
          <p:cNvSpPr/>
          <p:nvPr/>
        </p:nvSpPr>
        <p:spPr>
          <a:xfrm>
            <a:off x="12612939" y="3660646"/>
            <a:ext cx="4017663" cy="3511500"/>
          </a:xfrm>
          <a:custGeom>
            <a:avLst/>
            <a:gdLst/>
            <a:ahLst/>
            <a:cxnLst/>
            <a:rect l="l" t="t" r="r" b="b"/>
            <a:pathLst>
              <a:path w="4017663" h="3511500">
                <a:moveTo>
                  <a:pt x="0" y="0"/>
                </a:moveTo>
                <a:lnTo>
                  <a:pt x="4017662" y="0"/>
                </a:lnTo>
                <a:lnTo>
                  <a:pt x="4017662" y="3511500"/>
                </a:lnTo>
                <a:lnTo>
                  <a:pt x="0" y="3511500"/>
                </a:lnTo>
                <a:lnTo>
                  <a:pt x="0" y="0"/>
                </a:lnTo>
                <a:close/>
              </a:path>
            </a:pathLst>
          </a:custGeom>
          <a:blipFill>
            <a:blip r:embed="rId2"/>
            <a:stretch>
              <a:fillRect/>
            </a:stretch>
          </a:blipFill>
        </p:spPr>
      </p:sp>
      <p:sp>
        <p:nvSpPr>
          <p:cNvPr id="5" name="TextBox 5"/>
          <p:cNvSpPr txBox="1"/>
          <p:nvPr/>
        </p:nvSpPr>
        <p:spPr>
          <a:xfrm>
            <a:off x="13480502" y="7377374"/>
            <a:ext cx="2943324" cy="497826"/>
          </a:xfrm>
          <a:prstGeom prst="rect">
            <a:avLst/>
          </a:prstGeom>
        </p:spPr>
        <p:txBody>
          <a:bodyPr lIns="0" tIns="0" rIns="0" bIns="0" rtlCol="0" anchor="t">
            <a:spAutoFit/>
          </a:bodyPr>
          <a:lstStyle/>
          <a:p>
            <a:pPr algn="just">
              <a:lnSpc>
                <a:spcPts val="4060"/>
              </a:lnSpc>
              <a:spcBef>
                <a:spcPct val="0"/>
              </a:spcBef>
            </a:pPr>
            <a:r>
              <a:rPr lang="en-US" sz="2900">
                <a:solidFill>
                  <a:srgbClr val="000000"/>
                </a:solidFill>
                <a:latin typeface="Noto Sans"/>
              </a:rPr>
              <a:t>Ảnh mùa thu</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77748" y="4105653"/>
            <a:ext cx="9995950" cy="2963152"/>
          </a:xfrm>
          <a:prstGeom prst="rect">
            <a:avLst/>
          </a:prstGeom>
        </p:spPr>
        <p:txBody>
          <a:bodyPr lIns="0" tIns="0" rIns="0" bIns="0" rtlCol="0" anchor="t">
            <a:spAutoFit/>
          </a:bodyPr>
          <a:lstStyle/>
          <a:p>
            <a:pPr marL="729641" lvl="1" indent="-364821">
              <a:lnSpc>
                <a:spcPts val="4731"/>
              </a:lnSpc>
              <a:buFont typeface="Arial"/>
              <a:buChar char="•"/>
            </a:pPr>
            <a:r>
              <a:rPr lang="en-US" sz="3379">
                <a:solidFill>
                  <a:srgbClr val="000000"/>
                </a:solidFill>
                <a:latin typeface="Canva Sans"/>
              </a:rPr>
              <a:t>Đám cháy nhỏ khó bị phát hiện vì bị che khuất bởi cây cối rậm rạp.</a:t>
            </a:r>
          </a:p>
          <a:p>
            <a:pPr marL="729641" lvl="1" indent="-364821">
              <a:lnSpc>
                <a:spcPts val="4731"/>
              </a:lnSpc>
              <a:buFont typeface="Arial"/>
              <a:buChar char="•"/>
            </a:pPr>
            <a:r>
              <a:rPr lang="en-US" sz="3379">
                <a:solidFill>
                  <a:srgbClr val="000000"/>
                </a:solidFill>
                <a:latin typeface="Canva Sans"/>
              </a:rPr>
              <a:t>Khó khăn trong việc theo dõi cập nhật liên tục.</a:t>
            </a:r>
          </a:p>
          <a:p>
            <a:pPr>
              <a:lnSpc>
                <a:spcPts val="4731"/>
              </a:lnSpc>
            </a:pPr>
            <a:endParaRPr lang="en-US" sz="3379">
              <a:solidFill>
                <a:srgbClr val="000000"/>
              </a:solidFill>
              <a:latin typeface="Canva Sans"/>
            </a:endParaRPr>
          </a:p>
        </p:txBody>
      </p:sp>
      <p:sp>
        <p:nvSpPr>
          <p:cNvPr id="3" name="Freeform 3"/>
          <p:cNvSpPr/>
          <p:nvPr/>
        </p:nvSpPr>
        <p:spPr>
          <a:xfrm>
            <a:off x="11912278" y="3242863"/>
            <a:ext cx="5673440" cy="4755407"/>
          </a:xfrm>
          <a:custGeom>
            <a:avLst/>
            <a:gdLst/>
            <a:ahLst/>
            <a:cxnLst/>
            <a:rect l="l" t="t" r="r" b="b"/>
            <a:pathLst>
              <a:path w="5673440" h="4755407">
                <a:moveTo>
                  <a:pt x="0" y="0"/>
                </a:moveTo>
                <a:lnTo>
                  <a:pt x="5673439" y="0"/>
                </a:lnTo>
                <a:lnTo>
                  <a:pt x="5673439" y="4755407"/>
                </a:lnTo>
                <a:lnTo>
                  <a:pt x="0" y="4755407"/>
                </a:lnTo>
                <a:lnTo>
                  <a:pt x="0" y="0"/>
                </a:lnTo>
                <a:close/>
              </a:path>
            </a:pathLst>
          </a:custGeom>
          <a:blipFill>
            <a:blip r:embed="rId2"/>
            <a:stretch>
              <a:fillRect/>
            </a:stretch>
          </a:blipFill>
        </p:spPr>
      </p:sp>
      <p:sp>
        <p:nvSpPr>
          <p:cNvPr id="4" name="TextBox 4"/>
          <p:cNvSpPr txBox="1"/>
          <p:nvPr/>
        </p:nvSpPr>
        <p:spPr>
          <a:xfrm>
            <a:off x="6375722" y="569278"/>
            <a:ext cx="5892478" cy="1566544"/>
          </a:xfrm>
          <a:prstGeom prst="rect">
            <a:avLst/>
          </a:prstGeom>
        </p:spPr>
        <p:txBody>
          <a:bodyPr wrap="square" lIns="0" tIns="0" rIns="0" bIns="0" rtlCol="0" anchor="t">
            <a:spAutoFit/>
          </a:bodyPr>
          <a:lstStyle/>
          <a:p>
            <a:pPr algn="ctr">
              <a:lnSpc>
                <a:spcPts val="12880"/>
              </a:lnSpc>
              <a:spcBef>
                <a:spcPct val="0"/>
              </a:spcBef>
            </a:pPr>
            <a:r>
              <a:rPr lang="en-US" sz="9200" dirty="0" err="1">
                <a:solidFill>
                  <a:srgbClr val="000000"/>
                </a:solidFill>
                <a:latin typeface="Noto Sans Bold"/>
              </a:rPr>
              <a:t>Khó</a:t>
            </a:r>
            <a:r>
              <a:rPr lang="en-US" sz="9200" dirty="0">
                <a:solidFill>
                  <a:srgbClr val="000000"/>
                </a:solidFill>
                <a:latin typeface="Noto Sans Bold"/>
              </a:rPr>
              <a:t> </a:t>
            </a:r>
            <a:r>
              <a:rPr lang="en-US" sz="9200" dirty="0" err="1">
                <a:solidFill>
                  <a:srgbClr val="000000"/>
                </a:solidFill>
                <a:latin typeface="Noto Sans Bold"/>
              </a:rPr>
              <a:t>khăn</a:t>
            </a:r>
            <a:endParaRPr lang="en-US" sz="9200" dirty="0">
              <a:solidFill>
                <a:srgbClr val="000000"/>
              </a:solidFill>
              <a:latin typeface="Noto Sans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733023" y="1831859"/>
            <a:ext cx="10668777" cy="1566544"/>
          </a:xfrm>
          <a:prstGeom prst="rect">
            <a:avLst/>
          </a:prstGeom>
        </p:spPr>
        <p:txBody>
          <a:bodyPr wrap="square" lIns="0" tIns="0" rIns="0" bIns="0" rtlCol="0" anchor="t">
            <a:spAutoFit/>
          </a:bodyPr>
          <a:lstStyle/>
          <a:p>
            <a:pPr algn="ctr">
              <a:lnSpc>
                <a:spcPts val="12880"/>
              </a:lnSpc>
            </a:pPr>
            <a:r>
              <a:rPr lang="en-US" sz="9200" dirty="0" err="1">
                <a:solidFill>
                  <a:srgbClr val="000000"/>
                </a:solidFill>
                <a:latin typeface="Noto Sans Bold"/>
              </a:rPr>
              <a:t>Hướng</a:t>
            </a:r>
            <a:r>
              <a:rPr lang="en-US" sz="9200" dirty="0">
                <a:solidFill>
                  <a:srgbClr val="000000"/>
                </a:solidFill>
                <a:latin typeface="Noto Sans Bold"/>
              </a:rPr>
              <a:t> </a:t>
            </a:r>
            <a:r>
              <a:rPr lang="en-US" sz="9200" dirty="0" err="1">
                <a:solidFill>
                  <a:srgbClr val="000000"/>
                </a:solidFill>
                <a:latin typeface="Noto Sans Bold"/>
              </a:rPr>
              <a:t>phát</a:t>
            </a:r>
            <a:r>
              <a:rPr lang="en-US" sz="9200" dirty="0">
                <a:solidFill>
                  <a:srgbClr val="000000"/>
                </a:solidFill>
                <a:latin typeface="Noto Sans Bold"/>
              </a:rPr>
              <a:t> </a:t>
            </a:r>
            <a:r>
              <a:rPr lang="en-US" sz="9200" dirty="0" err="1">
                <a:solidFill>
                  <a:srgbClr val="000000"/>
                </a:solidFill>
                <a:latin typeface="Noto Sans Bold"/>
              </a:rPr>
              <a:t>triển</a:t>
            </a:r>
            <a:endParaRPr lang="en-US" sz="9200" dirty="0">
              <a:solidFill>
                <a:srgbClr val="000000"/>
              </a:solidFill>
              <a:latin typeface="Noto Sans Bold"/>
            </a:endParaRPr>
          </a:p>
        </p:txBody>
      </p:sp>
      <p:sp>
        <p:nvSpPr>
          <p:cNvPr id="3" name="TextBox 3"/>
          <p:cNvSpPr txBox="1"/>
          <p:nvPr/>
        </p:nvSpPr>
        <p:spPr>
          <a:xfrm>
            <a:off x="2742465" y="4037075"/>
            <a:ext cx="12406519" cy="2060450"/>
          </a:xfrm>
          <a:prstGeom prst="rect">
            <a:avLst/>
          </a:prstGeom>
        </p:spPr>
        <p:txBody>
          <a:bodyPr lIns="0" tIns="0" rIns="0" bIns="0" rtlCol="0" anchor="t">
            <a:spAutoFit/>
          </a:bodyPr>
          <a:lstStyle/>
          <a:p>
            <a:pPr marL="716427" lvl="1" indent="-358214" algn="just">
              <a:lnSpc>
                <a:spcPts val="5607"/>
              </a:lnSpc>
              <a:buFont typeface="Arial"/>
              <a:buChar char="•"/>
            </a:pPr>
            <a:r>
              <a:rPr lang="en-US" sz="3318">
                <a:solidFill>
                  <a:srgbClr val="000000"/>
                </a:solidFill>
                <a:latin typeface="Montserrat"/>
              </a:rPr>
              <a:t>Gán nhãn lại dữ liệu</a:t>
            </a:r>
          </a:p>
          <a:p>
            <a:pPr marL="716427" lvl="1" indent="-358214" algn="just">
              <a:lnSpc>
                <a:spcPts val="5607"/>
              </a:lnSpc>
              <a:buFont typeface="Arial"/>
              <a:buChar char="•"/>
            </a:pPr>
            <a:r>
              <a:rPr lang="en-US" sz="3318">
                <a:solidFill>
                  <a:srgbClr val="000000"/>
                </a:solidFill>
                <a:latin typeface="Montserrat"/>
              </a:rPr>
              <a:t>Huấn luyện trên bộ dữ liệu lớn hơn</a:t>
            </a:r>
          </a:p>
          <a:p>
            <a:pPr marL="716427" lvl="1" indent="-358214" algn="just">
              <a:lnSpc>
                <a:spcPts val="5607"/>
              </a:lnSpc>
              <a:buFont typeface="Arial"/>
              <a:buChar char="•"/>
            </a:pPr>
            <a:r>
              <a:rPr lang="en-US" sz="3318">
                <a:solidFill>
                  <a:srgbClr val="000000"/>
                </a:solidFill>
                <a:latin typeface="Montserrat"/>
              </a:rPr>
              <a:t>Phát triển mô hình chạy theo thời gian thực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077200" y="4206898"/>
            <a:ext cx="0" cy="4192981"/>
          </a:xfrm>
          <a:prstGeom prst="line">
            <a:avLst/>
          </a:prstGeom>
          <a:ln w="38100" cap="flat">
            <a:solidFill>
              <a:srgbClr val="000000"/>
            </a:solidFill>
            <a:prstDash val="solid"/>
            <a:headEnd type="none" w="sm" len="sm"/>
            <a:tailEnd type="none" w="sm" len="sm"/>
          </a:ln>
        </p:spPr>
      </p:sp>
      <p:sp>
        <p:nvSpPr>
          <p:cNvPr id="3" name="Freeform 3"/>
          <p:cNvSpPr/>
          <p:nvPr/>
        </p:nvSpPr>
        <p:spPr>
          <a:xfrm>
            <a:off x="969572" y="4501838"/>
            <a:ext cx="3706280" cy="3711515"/>
          </a:xfrm>
          <a:custGeom>
            <a:avLst/>
            <a:gdLst/>
            <a:ahLst/>
            <a:cxnLst/>
            <a:rect l="l" t="t" r="r" b="b"/>
            <a:pathLst>
              <a:path w="3706280" h="3711515">
                <a:moveTo>
                  <a:pt x="0" y="0"/>
                </a:moveTo>
                <a:lnTo>
                  <a:pt x="3706280" y="0"/>
                </a:lnTo>
                <a:lnTo>
                  <a:pt x="3706280" y="3711515"/>
                </a:lnTo>
                <a:lnTo>
                  <a:pt x="0" y="3711515"/>
                </a:lnTo>
                <a:lnTo>
                  <a:pt x="0" y="0"/>
                </a:lnTo>
                <a:close/>
              </a:path>
            </a:pathLst>
          </a:custGeom>
          <a:blipFill>
            <a:blip r:embed="rId2"/>
            <a:stretch>
              <a:fillRect/>
            </a:stretch>
          </a:blipFill>
        </p:spPr>
      </p:sp>
      <p:sp>
        <p:nvSpPr>
          <p:cNvPr id="4" name="Freeform 4"/>
          <p:cNvSpPr/>
          <p:nvPr/>
        </p:nvSpPr>
        <p:spPr>
          <a:xfrm>
            <a:off x="13098046" y="4416443"/>
            <a:ext cx="3898343" cy="3983436"/>
          </a:xfrm>
          <a:custGeom>
            <a:avLst/>
            <a:gdLst/>
            <a:ahLst/>
            <a:cxnLst/>
            <a:rect l="l" t="t" r="r" b="b"/>
            <a:pathLst>
              <a:path w="3898343" h="3983436">
                <a:moveTo>
                  <a:pt x="0" y="0"/>
                </a:moveTo>
                <a:lnTo>
                  <a:pt x="3898343" y="0"/>
                </a:lnTo>
                <a:lnTo>
                  <a:pt x="3898343" y="3983436"/>
                </a:lnTo>
                <a:lnTo>
                  <a:pt x="0" y="3983436"/>
                </a:lnTo>
                <a:lnTo>
                  <a:pt x="0" y="0"/>
                </a:lnTo>
                <a:close/>
              </a:path>
            </a:pathLst>
          </a:custGeom>
          <a:blipFill>
            <a:blip r:embed="rId3"/>
            <a:stretch>
              <a:fillRect/>
            </a:stretch>
          </a:blipFill>
        </p:spPr>
      </p:sp>
      <p:sp>
        <p:nvSpPr>
          <p:cNvPr id="5" name="TextBox 5"/>
          <p:cNvSpPr txBox="1"/>
          <p:nvPr/>
        </p:nvSpPr>
        <p:spPr>
          <a:xfrm>
            <a:off x="7019618" y="177929"/>
            <a:ext cx="4791382" cy="1566544"/>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Noto Sans Bold"/>
              </a:rPr>
              <a:t>What?</a:t>
            </a:r>
          </a:p>
        </p:txBody>
      </p:sp>
      <p:sp>
        <p:nvSpPr>
          <p:cNvPr id="6" name="TextBox 6"/>
          <p:cNvSpPr txBox="1"/>
          <p:nvPr/>
        </p:nvSpPr>
        <p:spPr>
          <a:xfrm>
            <a:off x="3789454" y="1983699"/>
            <a:ext cx="10709091" cy="805310"/>
          </a:xfrm>
          <a:prstGeom prst="rect">
            <a:avLst/>
          </a:prstGeom>
        </p:spPr>
        <p:txBody>
          <a:bodyPr lIns="0" tIns="0" rIns="0" bIns="0" rtlCol="0" anchor="t">
            <a:spAutoFit/>
          </a:bodyPr>
          <a:lstStyle/>
          <a:p>
            <a:pPr algn="ctr">
              <a:lnSpc>
                <a:spcPts val="6561"/>
              </a:lnSpc>
            </a:pPr>
            <a:r>
              <a:rPr lang="en-US" sz="4687">
                <a:solidFill>
                  <a:srgbClr val="000000"/>
                </a:solidFill>
                <a:latin typeface="Roboto Bold"/>
              </a:rPr>
              <a:t>Forest fire and smoke detection</a:t>
            </a:r>
          </a:p>
        </p:txBody>
      </p:sp>
      <p:sp>
        <p:nvSpPr>
          <p:cNvPr id="7" name="TextBox 7"/>
          <p:cNvSpPr txBox="1"/>
          <p:nvPr/>
        </p:nvSpPr>
        <p:spPr>
          <a:xfrm>
            <a:off x="5425161" y="4161795"/>
            <a:ext cx="2083352" cy="613411"/>
          </a:xfrm>
          <a:prstGeom prst="rect">
            <a:avLst/>
          </a:prstGeom>
        </p:spPr>
        <p:txBody>
          <a:bodyPr lIns="0" tIns="0" rIns="0" bIns="0" rtlCol="0" anchor="t">
            <a:spAutoFit/>
          </a:bodyPr>
          <a:lstStyle/>
          <a:p>
            <a:pPr algn="ctr">
              <a:lnSpc>
                <a:spcPts val="5039"/>
              </a:lnSpc>
              <a:spcBef>
                <a:spcPct val="0"/>
              </a:spcBef>
            </a:pPr>
            <a:r>
              <a:rPr lang="en-US" sz="3599">
                <a:solidFill>
                  <a:srgbClr val="000000"/>
                </a:solidFill>
                <a:latin typeface="Noto Sans Bold"/>
              </a:rPr>
              <a:t>input</a:t>
            </a:r>
          </a:p>
        </p:txBody>
      </p:sp>
      <p:sp>
        <p:nvSpPr>
          <p:cNvPr id="8" name="TextBox 8"/>
          <p:cNvSpPr txBox="1"/>
          <p:nvPr/>
        </p:nvSpPr>
        <p:spPr>
          <a:xfrm>
            <a:off x="9298484" y="4161795"/>
            <a:ext cx="2083352" cy="613411"/>
          </a:xfrm>
          <a:prstGeom prst="rect">
            <a:avLst/>
          </a:prstGeom>
        </p:spPr>
        <p:txBody>
          <a:bodyPr lIns="0" tIns="0" rIns="0" bIns="0" rtlCol="0" anchor="t">
            <a:spAutoFit/>
          </a:bodyPr>
          <a:lstStyle/>
          <a:p>
            <a:pPr algn="ctr">
              <a:lnSpc>
                <a:spcPts val="5039"/>
              </a:lnSpc>
              <a:spcBef>
                <a:spcPct val="0"/>
              </a:spcBef>
            </a:pPr>
            <a:r>
              <a:rPr lang="en-US" sz="3599">
                <a:solidFill>
                  <a:srgbClr val="000000"/>
                </a:solidFill>
                <a:latin typeface="Noto Sans Bold"/>
              </a:rPr>
              <a:t>output</a:t>
            </a:r>
          </a:p>
        </p:txBody>
      </p:sp>
      <p:sp>
        <p:nvSpPr>
          <p:cNvPr id="9" name="TextBox 9"/>
          <p:cNvSpPr txBox="1"/>
          <p:nvPr/>
        </p:nvSpPr>
        <p:spPr>
          <a:xfrm>
            <a:off x="4814477" y="4816487"/>
            <a:ext cx="3255711" cy="2306926"/>
          </a:xfrm>
          <a:prstGeom prst="rect">
            <a:avLst/>
          </a:prstGeom>
        </p:spPr>
        <p:txBody>
          <a:bodyPr lIns="0" tIns="0" rIns="0" bIns="0" rtlCol="0" anchor="t">
            <a:spAutoFit/>
          </a:bodyPr>
          <a:lstStyle/>
          <a:p>
            <a:pPr>
              <a:lnSpc>
                <a:spcPts val="4621"/>
              </a:lnSpc>
              <a:spcBef>
                <a:spcPct val="0"/>
              </a:spcBef>
            </a:pPr>
            <a:r>
              <a:rPr lang="en-US" sz="3301" dirty="0">
                <a:solidFill>
                  <a:srgbClr val="000000"/>
                </a:solidFill>
                <a:latin typeface="Noto Sans"/>
              </a:rPr>
              <a:t>1 </a:t>
            </a:r>
            <a:r>
              <a:rPr lang="en-US" sz="3301" dirty="0" err="1">
                <a:solidFill>
                  <a:srgbClr val="000000"/>
                </a:solidFill>
                <a:latin typeface="Noto Sans"/>
              </a:rPr>
              <a:t>tấm</a:t>
            </a:r>
            <a:r>
              <a:rPr lang="en-US" sz="3301" dirty="0">
                <a:solidFill>
                  <a:srgbClr val="000000"/>
                </a:solidFill>
                <a:latin typeface="Noto Sans"/>
              </a:rPr>
              <a:t> ảnh </a:t>
            </a:r>
            <a:r>
              <a:rPr lang="en-US" sz="3301" dirty="0" err="1">
                <a:solidFill>
                  <a:srgbClr val="000000"/>
                </a:solidFill>
                <a:latin typeface="Noto Sans"/>
              </a:rPr>
              <a:t>số</a:t>
            </a:r>
            <a:r>
              <a:rPr lang="en-US" sz="3301" dirty="0">
                <a:solidFill>
                  <a:srgbClr val="000000"/>
                </a:solidFill>
                <a:latin typeface="Noto Sans"/>
              </a:rPr>
              <a:t> (</a:t>
            </a:r>
            <a:r>
              <a:rPr lang="en-US" sz="3301" dirty="0" err="1">
                <a:solidFill>
                  <a:srgbClr val="000000"/>
                </a:solidFill>
                <a:latin typeface="Noto Sans"/>
              </a:rPr>
              <a:t>hoặc</a:t>
            </a:r>
            <a:r>
              <a:rPr lang="en-US" sz="3301" dirty="0">
                <a:solidFill>
                  <a:srgbClr val="000000"/>
                </a:solidFill>
                <a:latin typeface="Noto Sans"/>
              </a:rPr>
              <a:t> frame </a:t>
            </a:r>
            <a:r>
              <a:rPr lang="en-US" sz="3301" dirty="0" err="1">
                <a:solidFill>
                  <a:srgbClr val="000000"/>
                </a:solidFill>
                <a:latin typeface="Noto Sans"/>
              </a:rPr>
              <a:t>trong</a:t>
            </a:r>
            <a:r>
              <a:rPr lang="en-US" sz="3301" dirty="0">
                <a:solidFill>
                  <a:srgbClr val="000000"/>
                </a:solidFill>
                <a:latin typeface="Noto Sans"/>
              </a:rPr>
              <a:t> video) </a:t>
            </a:r>
            <a:r>
              <a:rPr lang="en-US" sz="3301" dirty="0" err="1">
                <a:solidFill>
                  <a:srgbClr val="000000"/>
                </a:solidFill>
                <a:latin typeface="Noto Sans"/>
              </a:rPr>
              <a:t>bất</a:t>
            </a:r>
            <a:r>
              <a:rPr lang="en-US" sz="3301" dirty="0">
                <a:solidFill>
                  <a:srgbClr val="000000"/>
                </a:solidFill>
                <a:latin typeface="Noto Sans"/>
              </a:rPr>
              <a:t> </a:t>
            </a:r>
            <a:r>
              <a:rPr lang="en-US" sz="3301" dirty="0" err="1">
                <a:solidFill>
                  <a:srgbClr val="000000"/>
                </a:solidFill>
                <a:latin typeface="Noto Sans"/>
              </a:rPr>
              <a:t>kỳ</a:t>
            </a:r>
            <a:endParaRPr lang="en-US" sz="3301" dirty="0">
              <a:solidFill>
                <a:srgbClr val="000000"/>
              </a:solidFill>
              <a:latin typeface="Noto Sans"/>
            </a:endParaRPr>
          </a:p>
        </p:txBody>
      </p:sp>
      <p:sp>
        <p:nvSpPr>
          <p:cNvPr id="10" name="TextBox 10"/>
          <p:cNvSpPr txBox="1"/>
          <p:nvPr/>
        </p:nvSpPr>
        <p:spPr>
          <a:xfrm>
            <a:off x="8388763" y="4918081"/>
            <a:ext cx="4072133" cy="4631026"/>
          </a:xfrm>
          <a:prstGeom prst="rect">
            <a:avLst/>
          </a:prstGeom>
        </p:spPr>
        <p:txBody>
          <a:bodyPr lIns="0" tIns="0" rIns="0" bIns="0" rtlCol="0" anchor="t">
            <a:spAutoFit/>
          </a:bodyPr>
          <a:lstStyle/>
          <a:p>
            <a:pPr>
              <a:lnSpc>
                <a:spcPts val="4621"/>
              </a:lnSpc>
              <a:spcBef>
                <a:spcPct val="0"/>
              </a:spcBef>
            </a:pPr>
            <a:r>
              <a:rPr lang="en-US" sz="3301">
                <a:solidFill>
                  <a:srgbClr val="000000"/>
                </a:solidFill>
                <a:latin typeface="Noto Sans"/>
              </a:rPr>
              <a:t>Tấm ảnh số đã được vẽ lên bounding box để đánh dấu vị trí của lửa hoặc khói (nếu xuất hiện trong ảnh), cùng với nhãn tương ứng cho mỗi bounding box.</a:t>
            </a:r>
          </a:p>
        </p:txBody>
      </p:sp>
      <p:sp>
        <p:nvSpPr>
          <p:cNvPr id="11" name="TextBox 11"/>
          <p:cNvSpPr txBox="1"/>
          <p:nvPr/>
        </p:nvSpPr>
        <p:spPr>
          <a:xfrm>
            <a:off x="1505172" y="2941408"/>
            <a:ext cx="15149916" cy="1077512"/>
          </a:xfrm>
          <a:prstGeom prst="rect">
            <a:avLst/>
          </a:prstGeom>
        </p:spPr>
        <p:txBody>
          <a:bodyPr lIns="0" tIns="0" rIns="0" bIns="0" rtlCol="0" anchor="t">
            <a:spAutoFit/>
          </a:bodyPr>
          <a:lstStyle/>
          <a:p>
            <a:pPr algn="just">
              <a:lnSpc>
                <a:spcPts val="4373"/>
              </a:lnSpc>
              <a:spcBef>
                <a:spcPct val="0"/>
              </a:spcBef>
            </a:pPr>
            <a:r>
              <a:rPr lang="en-US" sz="3124">
                <a:solidFill>
                  <a:srgbClr val="000000"/>
                </a:solidFill>
                <a:latin typeface="Noto Sans"/>
              </a:rPr>
              <a:t>Mục tiêu của bài toán là nhận biết và xác định các đám cháy và khói trong các hình ảnh hoặc video được ghi lại trong rừng.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95371" y="2423794"/>
            <a:ext cx="5139501" cy="3420104"/>
          </a:xfrm>
          <a:custGeom>
            <a:avLst/>
            <a:gdLst/>
            <a:ahLst/>
            <a:cxnLst/>
            <a:rect l="l" t="t" r="r" b="b"/>
            <a:pathLst>
              <a:path w="5139501" h="3420104">
                <a:moveTo>
                  <a:pt x="0" y="0"/>
                </a:moveTo>
                <a:lnTo>
                  <a:pt x="5139501" y="0"/>
                </a:lnTo>
                <a:lnTo>
                  <a:pt x="5139501" y="3420104"/>
                </a:lnTo>
                <a:lnTo>
                  <a:pt x="0" y="3420104"/>
                </a:lnTo>
                <a:lnTo>
                  <a:pt x="0" y="0"/>
                </a:lnTo>
                <a:close/>
              </a:path>
            </a:pathLst>
          </a:custGeom>
          <a:blipFill>
            <a:blip r:embed="rId2"/>
            <a:stretch>
              <a:fillRect/>
            </a:stretch>
          </a:blipFill>
        </p:spPr>
      </p:sp>
      <p:sp>
        <p:nvSpPr>
          <p:cNvPr id="3" name="Freeform 3"/>
          <p:cNvSpPr/>
          <p:nvPr/>
        </p:nvSpPr>
        <p:spPr>
          <a:xfrm>
            <a:off x="12419948" y="6230349"/>
            <a:ext cx="5114924" cy="3413049"/>
          </a:xfrm>
          <a:custGeom>
            <a:avLst/>
            <a:gdLst/>
            <a:ahLst/>
            <a:cxnLst/>
            <a:rect l="l" t="t" r="r" b="b"/>
            <a:pathLst>
              <a:path w="5114924" h="3413049">
                <a:moveTo>
                  <a:pt x="0" y="0"/>
                </a:moveTo>
                <a:lnTo>
                  <a:pt x="5114924" y="0"/>
                </a:lnTo>
                <a:lnTo>
                  <a:pt x="5114924" y="3413049"/>
                </a:lnTo>
                <a:lnTo>
                  <a:pt x="0" y="3413049"/>
                </a:lnTo>
                <a:lnTo>
                  <a:pt x="0" y="0"/>
                </a:lnTo>
                <a:close/>
              </a:path>
            </a:pathLst>
          </a:custGeom>
          <a:blipFill>
            <a:blip r:embed="rId3"/>
            <a:stretch>
              <a:fillRect/>
            </a:stretch>
          </a:blipFill>
        </p:spPr>
      </p:sp>
      <p:sp>
        <p:nvSpPr>
          <p:cNvPr id="4" name="TextBox 4"/>
          <p:cNvSpPr txBox="1"/>
          <p:nvPr/>
        </p:nvSpPr>
        <p:spPr>
          <a:xfrm>
            <a:off x="7584222" y="857250"/>
            <a:ext cx="3845778" cy="1566544"/>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Noto Sans Bold"/>
              </a:rPr>
              <a:t>Why?</a:t>
            </a:r>
          </a:p>
        </p:txBody>
      </p:sp>
      <p:sp>
        <p:nvSpPr>
          <p:cNvPr id="5" name="TextBox 5"/>
          <p:cNvSpPr txBox="1"/>
          <p:nvPr/>
        </p:nvSpPr>
        <p:spPr>
          <a:xfrm>
            <a:off x="1028700" y="3603604"/>
            <a:ext cx="10686917" cy="3013117"/>
          </a:xfrm>
          <a:prstGeom prst="rect">
            <a:avLst/>
          </a:prstGeom>
        </p:spPr>
        <p:txBody>
          <a:bodyPr lIns="0" tIns="0" rIns="0" bIns="0" rtlCol="0" anchor="t">
            <a:spAutoFit/>
          </a:bodyPr>
          <a:lstStyle/>
          <a:p>
            <a:pPr marL="740741" lvl="1" indent="-370370" algn="just">
              <a:lnSpc>
                <a:spcPts val="4803"/>
              </a:lnSpc>
              <a:buFont typeface="Arial"/>
              <a:buChar char="•"/>
            </a:pPr>
            <a:r>
              <a:rPr lang="en-US" sz="3430">
                <a:solidFill>
                  <a:srgbClr val="000000"/>
                </a:solidFill>
                <a:latin typeface="Noto Sans"/>
              </a:rPr>
              <a:t>Tình trạng cháy rừng xảy ra thường xuyên</a:t>
            </a:r>
          </a:p>
          <a:p>
            <a:pPr marL="740741" lvl="1" indent="-370370" algn="just">
              <a:lnSpc>
                <a:spcPts val="4803"/>
              </a:lnSpc>
              <a:buFont typeface="Arial"/>
              <a:buChar char="•"/>
            </a:pPr>
            <a:r>
              <a:rPr lang="en-US" sz="3430">
                <a:solidFill>
                  <a:srgbClr val="000000"/>
                </a:solidFill>
                <a:latin typeface="Noto Sans"/>
              </a:rPr>
              <a:t>Gây ra nhiều thiệt hại: thủng tầng ozone, ô nhiễm không khí, thiệt hại vật chất và con người</a:t>
            </a:r>
          </a:p>
          <a:p>
            <a:pPr marL="740741" lvl="1" indent="-370370" algn="just">
              <a:lnSpc>
                <a:spcPts val="4803"/>
              </a:lnSpc>
              <a:spcBef>
                <a:spcPct val="0"/>
              </a:spcBef>
              <a:buFont typeface="Arial"/>
              <a:buChar char="•"/>
            </a:pPr>
            <a:r>
              <a:rPr lang="en-US" sz="3430">
                <a:solidFill>
                  <a:srgbClr val="000000"/>
                </a:solidFill>
                <a:latin typeface="Noto Sans"/>
              </a:rPr>
              <a:t>Cháy rừng thường chỉ được dập khi đám cháy đã lớn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556540" y="857250"/>
            <a:ext cx="4025860" cy="1566544"/>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Noto Sans Bold"/>
              </a:rPr>
              <a:t>How?</a:t>
            </a:r>
          </a:p>
        </p:txBody>
      </p:sp>
      <p:sp>
        <p:nvSpPr>
          <p:cNvPr id="3" name="TextBox 3"/>
          <p:cNvSpPr txBox="1"/>
          <p:nvPr/>
        </p:nvSpPr>
        <p:spPr>
          <a:xfrm>
            <a:off x="1841265" y="3489708"/>
            <a:ext cx="15418035" cy="3304872"/>
          </a:xfrm>
          <a:prstGeom prst="rect">
            <a:avLst/>
          </a:prstGeom>
        </p:spPr>
        <p:txBody>
          <a:bodyPr lIns="0" tIns="0" rIns="0" bIns="0" rtlCol="0" anchor="t">
            <a:spAutoFit/>
          </a:bodyPr>
          <a:lstStyle/>
          <a:p>
            <a:pPr algn="just">
              <a:lnSpc>
                <a:spcPts val="5266"/>
              </a:lnSpc>
            </a:pPr>
            <a:r>
              <a:rPr lang="en-US" sz="3761">
                <a:solidFill>
                  <a:srgbClr val="000000"/>
                </a:solidFill>
                <a:latin typeface="Noto Sans"/>
              </a:rPr>
              <a:t>Nhóm thực nghiệm trên hai phương pháp:</a:t>
            </a:r>
          </a:p>
          <a:p>
            <a:pPr algn="just">
              <a:lnSpc>
                <a:spcPts val="5266"/>
              </a:lnSpc>
            </a:pPr>
            <a:endParaRPr lang="en-US" sz="3761">
              <a:solidFill>
                <a:srgbClr val="000000"/>
              </a:solidFill>
              <a:latin typeface="Noto Sans"/>
            </a:endParaRPr>
          </a:p>
          <a:p>
            <a:pPr marL="812204" lvl="1" indent="-406102" algn="just">
              <a:lnSpc>
                <a:spcPts val="5266"/>
              </a:lnSpc>
              <a:buFont typeface="Arial"/>
              <a:buChar char="•"/>
            </a:pPr>
            <a:r>
              <a:rPr lang="en-US" sz="3761">
                <a:solidFill>
                  <a:srgbClr val="000000"/>
                </a:solidFill>
                <a:latin typeface="Noto Sans"/>
              </a:rPr>
              <a:t>Yolov8: Phương pháp thuộc single-stage object detection</a:t>
            </a:r>
          </a:p>
          <a:p>
            <a:pPr algn="just">
              <a:lnSpc>
                <a:spcPts val="5266"/>
              </a:lnSpc>
            </a:pPr>
            <a:endParaRPr lang="en-US" sz="3761">
              <a:solidFill>
                <a:srgbClr val="000000"/>
              </a:solidFill>
              <a:latin typeface="Noto Sans"/>
            </a:endParaRPr>
          </a:p>
          <a:p>
            <a:pPr marL="812204" lvl="1" indent="-406102" algn="just">
              <a:lnSpc>
                <a:spcPts val="5266"/>
              </a:lnSpc>
              <a:spcBef>
                <a:spcPct val="0"/>
              </a:spcBef>
              <a:buFont typeface="Arial"/>
              <a:buChar char="•"/>
            </a:pPr>
            <a:r>
              <a:rPr lang="en-US" sz="3761">
                <a:solidFill>
                  <a:srgbClr val="000000"/>
                </a:solidFill>
                <a:latin typeface="Noto Sans"/>
              </a:rPr>
              <a:t>Faster R-CNN: Phương pháp thuộc two-stage object detection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61843" y="4893037"/>
            <a:ext cx="12764313" cy="4998294"/>
          </a:xfrm>
          <a:custGeom>
            <a:avLst/>
            <a:gdLst/>
            <a:ahLst/>
            <a:cxnLst/>
            <a:rect l="l" t="t" r="r" b="b"/>
            <a:pathLst>
              <a:path w="12764313" h="4998294">
                <a:moveTo>
                  <a:pt x="0" y="0"/>
                </a:moveTo>
                <a:lnTo>
                  <a:pt x="12764314" y="0"/>
                </a:lnTo>
                <a:lnTo>
                  <a:pt x="12764314" y="4998293"/>
                </a:lnTo>
                <a:lnTo>
                  <a:pt x="0" y="4998293"/>
                </a:lnTo>
                <a:lnTo>
                  <a:pt x="0" y="0"/>
                </a:lnTo>
                <a:close/>
              </a:path>
            </a:pathLst>
          </a:custGeom>
          <a:blipFill>
            <a:blip r:embed="rId2"/>
            <a:stretch>
              <a:fillRect/>
            </a:stretch>
          </a:blipFill>
        </p:spPr>
      </p:sp>
      <p:sp>
        <p:nvSpPr>
          <p:cNvPr id="3" name="TextBox 3"/>
          <p:cNvSpPr txBox="1"/>
          <p:nvPr/>
        </p:nvSpPr>
        <p:spPr>
          <a:xfrm>
            <a:off x="7556540" y="159703"/>
            <a:ext cx="3644860" cy="1566544"/>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Noto Sans Bold"/>
              </a:rPr>
              <a:t>How?</a:t>
            </a:r>
          </a:p>
        </p:txBody>
      </p:sp>
      <p:sp>
        <p:nvSpPr>
          <p:cNvPr id="4" name="TextBox 4"/>
          <p:cNvSpPr txBox="1"/>
          <p:nvPr/>
        </p:nvSpPr>
        <p:spPr>
          <a:xfrm>
            <a:off x="1610430" y="1802200"/>
            <a:ext cx="14843161" cy="3341300"/>
          </a:xfrm>
          <a:prstGeom prst="rect">
            <a:avLst/>
          </a:prstGeom>
        </p:spPr>
        <p:txBody>
          <a:bodyPr lIns="0" tIns="0" rIns="0" bIns="0" rtlCol="0" anchor="t">
            <a:spAutoFit/>
          </a:bodyPr>
          <a:lstStyle/>
          <a:p>
            <a:pPr algn="just">
              <a:lnSpc>
                <a:spcPts val="4404"/>
              </a:lnSpc>
            </a:pPr>
            <a:r>
              <a:rPr lang="en-US" sz="3145">
                <a:solidFill>
                  <a:srgbClr val="000000"/>
                </a:solidFill>
                <a:latin typeface="Noto Sans"/>
              </a:rPr>
              <a:t>Phương pháp tiếp cận dựa trên YOLOv8:</a:t>
            </a:r>
          </a:p>
          <a:p>
            <a:pPr marL="679160" lvl="1" indent="-339580" algn="just">
              <a:lnSpc>
                <a:spcPts val="4404"/>
              </a:lnSpc>
              <a:buFont typeface="Arial"/>
              <a:buChar char="•"/>
            </a:pPr>
            <a:r>
              <a:rPr lang="en-US" sz="3145">
                <a:solidFill>
                  <a:srgbClr val="000000"/>
                </a:solidFill>
                <a:latin typeface="Noto Sans"/>
              </a:rPr>
              <a:t>Chính xác hơn các phiên bản trước.</a:t>
            </a:r>
          </a:p>
          <a:p>
            <a:pPr marL="679160" lvl="1" indent="-339580" algn="just">
              <a:lnSpc>
                <a:spcPts val="4404"/>
              </a:lnSpc>
              <a:buFont typeface="Arial"/>
              <a:buChar char="•"/>
            </a:pPr>
            <a:r>
              <a:rPr lang="en-US" sz="3145">
                <a:solidFill>
                  <a:srgbClr val="000000"/>
                </a:solidFill>
                <a:latin typeface="Noto Sans"/>
              </a:rPr>
              <a:t>Hỗ trợ cả object detection, instance segmentation, image classification.</a:t>
            </a:r>
          </a:p>
          <a:p>
            <a:pPr marL="679160" lvl="1" indent="-339580" algn="just">
              <a:lnSpc>
                <a:spcPts val="4404"/>
              </a:lnSpc>
              <a:buFont typeface="Arial"/>
              <a:buChar char="•"/>
            </a:pPr>
            <a:r>
              <a:rPr lang="en-US" sz="3145">
                <a:solidFill>
                  <a:srgbClr val="000000"/>
                </a:solidFill>
                <a:latin typeface="Noto Sans"/>
              </a:rPr>
              <a:t>Dùng backbone và neck hiện đại giúp cải thiện hiệu suất trích xuất đặc trưng và phát hiện đối tượng.</a:t>
            </a:r>
          </a:p>
          <a:p>
            <a:pPr algn="just">
              <a:lnSpc>
                <a:spcPts val="4404"/>
              </a:lnSpc>
              <a:spcBef>
                <a:spcPct val="0"/>
              </a:spcBef>
            </a:pPr>
            <a:endParaRPr lang="en-US" sz="3145">
              <a:solidFill>
                <a:srgbClr val="000000"/>
              </a:solidFill>
              <a:latin typeface="No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76146" y="5161673"/>
            <a:ext cx="12135707" cy="4096627"/>
          </a:xfrm>
          <a:custGeom>
            <a:avLst/>
            <a:gdLst/>
            <a:ahLst/>
            <a:cxnLst/>
            <a:rect l="l" t="t" r="r" b="b"/>
            <a:pathLst>
              <a:path w="12135707" h="4096627">
                <a:moveTo>
                  <a:pt x="0" y="0"/>
                </a:moveTo>
                <a:lnTo>
                  <a:pt x="12135708" y="0"/>
                </a:lnTo>
                <a:lnTo>
                  <a:pt x="12135708" y="4096627"/>
                </a:lnTo>
                <a:lnTo>
                  <a:pt x="0" y="4096627"/>
                </a:lnTo>
                <a:lnTo>
                  <a:pt x="0" y="0"/>
                </a:lnTo>
                <a:close/>
              </a:path>
            </a:pathLst>
          </a:custGeom>
          <a:blipFill>
            <a:blip r:embed="rId2"/>
            <a:stretch>
              <a:fillRect/>
            </a:stretch>
          </a:blipFill>
        </p:spPr>
      </p:sp>
      <p:sp>
        <p:nvSpPr>
          <p:cNvPr id="3" name="TextBox 3"/>
          <p:cNvSpPr txBox="1"/>
          <p:nvPr/>
        </p:nvSpPr>
        <p:spPr>
          <a:xfrm>
            <a:off x="7556540" y="361297"/>
            <a:ext cx="4025860" cy="1566544"/>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Noto Sans Bold"/>
              </a:rPr>
              <a:t>How?</a:t>
            </a:r>
          </a:p>
        </p:txBody>
      </p:sp>
      <p:sp>
        <p:nvSpPr>
          <p:cNvPr id="4" name="TextBox 4"/>
          <p:cNvSpPr txBox="1"/>
          <p:nvPr/>
        </p:nvSpPr>
        <p:spPr>
          <a:xfrm>
            <a:off x="812545" y="2126923"/>
            <a:ext cx="16662910" cy="2768994"/>
          </a:xfrm>
          <a:prstGeom prst="rect">
            <a:avLst/>
          </a:prstGeom>
        </p:spPr>
        <p:txBody>
          <a:bodyPr lIns="0" tIns="0" rIns="0" bIns="0" rtlCol="0" anchor="t">
            <a:spAutoFit/>
          </a:bodyPr>
          <a:lstStyle/>
          <a:p>
            <a:pPr algn="just">
              <a:lnSpc>
                <a:spcPts val="4426"/>
              </a:lnSpc>
            </a:pPr>
            <a:r>
              <a:rPr lang="en-US" sz="3161">
                <a:solidFill>
                  <a:srgbClr val="000000"/>
                </a:solidFill>
                <a:latin typeface="Noto Sans"/>
              </a:rPr>
              <a:t>Phương pháp tiếp cận dựa trên YOLOv8:</a:t>
            </a:r>
          </a:p>
          <a:p>
            <a:pPr marL="682668" lvl="1" indent="-341334" algn="just">
              <a:lnSpc>
                <a:spcPts val="4426"/>
              </a:lnSpc>
              <a:buFont typeface="Arial"/>
              <a:buChar char="•"/>
            </a:pPr>
            <a:r>
              <a:rPr lang="en-US" sz="3161">
                <a:solidFill>
                  <a:srgbClr val="000000"/>
                </a:solidFill>
                <a:latin typeface="Noto Sans"/>
              </a:rPr>
              <a:t>YOLOv8 là anchor-free model: góp phần mang lại độ chính xác cao hơn và quy trình phát hiện hiệu quả hơn so với các phương pháp dựa trên anchor.</a:t>
            </a:r>
          </a:p>
          <a:p>
            <a:pPr marL="682668" lvl="1" indent="-341334" algn="just">
              <a:lnSpc>
                <a:spcPts val="4426"/>
              </a:lnSpc>
              <a:buFont typeface="Arial"/>
              <a:buChar char="•"/>
            </a:pPr>
            <a:r>
              <a:rPr lang="en-US" sz="3161">
                <a:solidFill>
                  <a:srgbClr val="000000"/>
                </a:solidFill>
                <a:latin typeface="Noto Sans"/>
              </a:rPr>
              <a:t>Nhiều model được train sẵn phù hợp với mục đích sử dụng</a:t>
            </a:r>
          </a:p>
          <a:p>
            <a:pPr algn="just">
              <a:lnSpc>
                <a:spcPts val="4426"/>
              </a:lnSpc>
              <a:spcBef>
                <a:spcPct val="0"/>
              </a:spcBef>
            </a:pPr>
            <a:endParaRPr lang="en-US" sz="3161">
              <a:solidFill>
                <a:srgbClr val="000000"/>
              </a:solidFill>
              <a:latin typeface="No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26530" y="331153"/>
            <a:ext cx="6019585" cy="5484951"/>
          </a:xfrm>
          <a:custGeom>
            <a:avLst/>
            <a:gdLst/>
            <a:ahLst/>
            <a:cxnLst/>
            <a:rect l="l" t="t" r="r" b="b"/>
            <a:pathLst>
              <a:path w="6019585" h="5484951">
                <a:moveTo>
                  <a:pt x="0" y="0"/>
                </a:moveTo>
                <a:lnTo>
                  <a:pt x="6019586" y="0"/>
                </a:lnTo>
                <a:lnTo>
                  <a:pt x="6019586" y="5484951"/>
                </a:lnTo>
                <a:lnTo>
                  <a:pt x="0" y="5484951"/>
                </a:lnTo>
                <a:lnTo>
                  <a:pt x="0" y="0"/>
                </a:lnTo>
                <a:close/>
              </a:path>
            </a:pathLst>
          </a:custGeom>
          <a:blipFill>
            <a:blip r:embed="rId2"/>
            <a:stretch>
              <a:fillRect/>
            </a:stretch>
          </a:blipFill>
        </p:spPr>
      </p:sp>
      <p:sp>
        <p:nvSpPr>
          <p:cNvPr id="3" name="Freeform 3"/>
          <p:cNvSpPr/>
          <p:nvPr/>
        </p:nvSpPr>
        <p:spPr>
          <a:xfrm>
            <a:off x="11738749" y="6004626"/>
            <a:ext cx="5907367" cy="3965219"/>
          </a:xfrm>
          <a:custGeom>
            <a:avLst/>
            <a:gdLst/>
            <a:ahLst/>
            <a:cxnLst/>
            <a:rect l="l" t="t" r="r" b="b"/>
            <a:pathLst>
              <a:path w="5907367" h="3965219">
                <a:moveTo>
                  <a:pt x="0" y="0"/>
                </a:moveTo>
                <a:lnTo>
                  <a:pt x="5907367" y="0"/>
                </a:lnTo>
                <a:lnTo>
                  <a:pt x="5907367" y="3965219"/>
                </a:lnTo>
                <a:lnTo>
                  <a:pt x="0" y="3965219"/>
                </a:lnTo>
                <a:lnTo>
                  <a:pt x="0" y="0"/>
                </a:lnTo>
                <a:close/>
              </a:path>
            </a:pathLst>
          </a:custGeom>
          <a:blipFill>
            <a:blip r:embed="rId3"/>
            <a:stretch>
              <a:fillRect/>
            </a:stretch>
          </a:blipFill>
        </p:spPr>
      </p:sp>
      <p:sp>
        <p:nvSpPr>
          <p:cNvPr id="4" name="TextBox 4"/>
          <p:cNvSpPr txBox="1"/>
          <p:nvPr/>
        </p:nvSpPr>
        <p:spPr>
          <a:xfrm>
            <a:off x="7556540" y="159703"/>
            <a:ext cx="3568660" cy="1566544"/>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Noto Sans Bold"/>
              </a:rPr>
              <a:t>How?</a:t>
            </a:r>
          </a:p>
        </p:txBody>
      </p:sp>
      <p:sp>
        <p:nvSpPr>
          <p:cNvPr id="5" name="TextBox 5"/>
          <p:cNvSpPr txBox="1"/>
          <p:nvPr/>
        </p:nvSpPr>
        <p:spPr>
          <a:xfrm>
            <a:off x="1028700" y="2152191"/>
            <a:ext cx="9462939" cy="6667974"/>
          </a:xfrm>
          <a:prstGeom prst="rect">
            <a:avLst/>
          </a:prstGeom>
        </p:spPr>
        <p:txBody>
          <a:bodyPr lIns="0" tIns="0" rIns="0" bIns="0" rtlCol="0" anchor="t">
            <a:spAutoFit/>
          </a:bodyPr>
          <a:lstStyle/>
          <a:p>
            <a:pPr algn="just">
              <a:lnSpc>
                <a:spcPts val="4076"/>
              </a:lnSpc>
            </a:pPr>
            <a:r>
              <a:rPr lang="en-US" sz="2911">
                <a:solidFill>
                  <a:srgbClr val="000000"/>
                </a:solidFill>
                <a:latin typeface="Noto Sans Bold"/>
              </a:rPr>
              <a:t>Faster RCNN</a:t>
            </a:r>
          </a:p>
          <a:p>
            <a:pPr algn="just">
              <a:lnSpc>
                <a:spcPts val="4076"/>
              </a:lnSpc>
            </a:pPr>
            <a:endParaRPr lang="en-US" sz="2911">
              <a:solidFill>
                <a:srgbClr val="000000"/>
              </a:solidFill>
              <a:latin typeface="Noto Sans Bold"/>
            </a:endParaRPr>
          </a:p>
          <a:p>
            <a:pPr marL="628663" lvl="1" indent="-314331" algn="just">
              <a:lnSpc>
                <a:spcPts val="4076"/>
              </a:lnSpc>
              <a:buFont typeface="Arial"/>
              <a:buChar char="•"/>
            </a:pPr>
            <a:r>
              <a:rPr lang="en-US" sz="2911">
                <a:solidFill>
                  <a:srgbClr val="000000"/>
                </a:solidFill>
                <a:latin typeface="Noto Sans"/>
              </a:rPr>
              <a:t>Đưa ảnh đầu vào qua mạng CNN để extract ra features map</a:t>
            </a:r>
          </a:p>
          <a:p>
            <a:pPr algn="just">
              <a:lnSpc>
                <a:spcPts val="4076"/>
              </a:lnSpc>
            </a:pPr>
            <a:endParaRPr lang="en-US" sz="2911">
              <a:solidFill>
                <a:srgbClr val="000000"/>
              </a:solidFill>
              <a:latin typeface="Noto Sans"/>
            </a:endParaRPr>
          </a:p>
          <a:p>
            <a:pPr marL="628663" lvl="1" indent="-314331" algn="just">
              <a:lnSpc>
                <a:spcPts val="4076"/>
              </a:lnSpc>
              <a:buFont typeface="Arial"/>
              <a:buChar char="•"/>
            </a:pPr>
            <a:r>
              <a:rPr lang="en-US" sz="2911">
                <a:solidFill>
                  <a:srgbClr val="000000"/>
                </a:solidFill>
                <a:latin typeface="Noto Sans"/>
              </a:rPr>
              <a:t>Apply RPN lên feature map để thu được các object proposals</a:t>
            </a:r>
          </a:p>
          <a:p>
            <a:pPr algn="just">
              <a:lnSpc>
                <a:spcPts val="4076"/>
              </a:lnSpc>
            </a:pPr>
            <a:endParaRPr lang="en-US" sz="2911">
              <a:solidFill>
                <a:srgbClr val="000000"/>
              </a:solidFill>
              <a:latin typeface="Noto Sans"/>
            </a:endParaRPr>
          </a:p>
          <a:p>
            <a:pPr marL="628663" lvl="1" indent="-314331" algn="just">
              <a:lnSpc>
                <a:spcPts val="4076"/>
              </a:lnSpc>
              <a:buFont typeface="Arial"/>
              <a:buChar char="•"/>
            </a:pPr>
            <a:r>
              <a:rPr lang="en-US" sz="2911">
                <a:solidFill>
                  <a:srgbClr val="000000"/>
                </a:solidFill>
                <a:latin typeface="Noto Sans"/>
              </a:rPr>
              <a:t>Sử dụng ROI pooling lên các proposals</a:t>
            </a:r>
          </a:p>
          <a:p>
            <a:pPr algn="just">
              <a:lnSpc>
                <a:spcPts val="4076"/>
              </a:lnSpc>
            </a:pPr>
            <a:endParaRPr lang="en-US" sz="2911">
              <a:solidFill>
                <a:srgbClr val="000000"/>
              </a:solidFill>
              <a:latin typeface="Noto Sans"/>
            </a:endParaRPr>
          </a:p>
          <a:p>
            <a:pPr marL="628663" lvl="1" indent="-314331" algn="just">
              <a:lnSpc>
                <a:spcPts val="4076"/>
              </a:lnSpc>
              <a:buFont typeface="Arial"/>
              <a:buChar char="•"/>
            </a:pPr>
            <a:r>
              <a:rPr lang="en-US" sz="2911">
                <a:solidFill>
                  <a:srgbClr val="000000"/>
                </a:solidFill>
                <a:latin typeface="Noto Sans"/>
              </a:rPr>
              <a:t>Pass các proposals này qua fully connected layer để phân loại và dự đoán bounding box cho các objects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75210" y="4227335"/>
            <a:ext cx="4963706" cy="5030965"/>
          </a:xfrm>
          <a:custGeom>
            <a:avLst/>
            <a:gdLst/>
            <a:ahLst/>
            <a:cxnLst/>
            <a:rect l="l" t="t" r="r" b="b"/>
            <a:pathLst>
              <a:path w="4963706" h="5030965">
                <a:moveTo>
                  <a:pt x="0" y="0"/>
                </a:moveTo>
                <a:lnTo>
                  <a:pt x="4963706" y="0"/>
                </a:lnTo>
                <a:lnTo>
                  <a:pt x="4963706" y="5030965"/>
                </a:lnTo>
                <a:lnTo>
                  <a:pt x="0" y="5030965"/>
                </a:lnTo>
                <a:lnTo>
                  <a:pt x="0" y="0"/>
                </a:lnTo>
                <a:close/>
              </a:path>
            </a:pathLst>
          </a:custGeom>
          <a:blipFill>
            <a:blip r:embed="rId2"/>
            <a:stretch>
              <a:fillRect/>
            </a:stretch>
          </a:blipFill>
        </p:spPr>
      </p:sp>
      <p:sp>
        <p:nvSpPr>
          <p:cNvPr id="3" name="Freeform 3"/>
          <p:cNvSpPr/>
          <p:nvPr/>
        </p:nvSpPr>
        <p:spPr>
          <a:xfrm>
            <a:off x="6336253" y="4227335"/>
            <a:ext cx="4846655" cy="5030965"/>
          </a:xfrm>
          <a:custGeom>
            <a:avLst/>
            <a:gdLst/>
            <a:ahLst/>
            <a:cxnLst/>
            <a:rect l="l" t="t" r="r" b="b"/>
            <a:pathLst>
              <a:path w="4846655" h="5030965">
                <a:moveTo>
                  <a:pt x="0" y="0"/>
                </a:moveTo>
                <a:lnTo>
                  <a:pt x="4846655" y="0"/>
                </a:lnTo>
                <a:lnTo>
                  <a:pt x="4846655" y="5030965"/>
                </a:lnTo>
                <a:lnTo>
                  <a:pt x="0" y="5030965"/>
                </a:lnTo>
                <a:lnTo>
                  <a:pt x="0" y="0"/>
                </a:lnTo>
                <a:close/>
              </a:path>
            </a:pathLst>
          </a:custGeom>
          <a:blipFill>
            <a:blip r:embed="rId3"/>
            <a:stretch>
              <a:fillRect/>
            </a:stretch>
          </a:blipFill>
        </p:spPr>
      </p:sp>
      <p:sp>
        <p:nvSpPr>
          <p:cNvPr id="4" name="TextBox 4"/>
          <p:cNvSpPr txBox="1"/>
          <p:nvPr/>
        </p:nvSpPr>
        <p:spPr>
          <a:xfrm>
            <a:off x="7752218" y="342900"/>
            <a:ext cx="3220581" cy="1566544"/>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Noto Sans Bold"/>
              </a:rPr>
              <a:t>Data</a:t>
            </a:r>
          </a:p>
        </p:txBody>
      </p:sp>
      <p:sp>
        <p:nvSpPr>
          <p:cNvPr id="5" name="TextBox 5"/>
          <p:cNvSpPr txBox="1"/>
          <p:nvPr/>
        </p:nvSpPr>
        <p:spPr>
          <a:xfrm>
            <a:off x="3597401" y="2330013"/>
            <a:ext cx="10669953" cy="592454"/>
          </a:xfrm>
          <a:prstGeom prst="rect">
            <a:avLst/>
          </a:prstGeom>
        </p:spPr>
        <p:txBody>
          <a:bodyPr lIns="0" tIns="0" rIns="0" bIns="0" rtlCol="0" anchor="t">
            <a:spAutoFit/>
          </a:bodyPr>
          <a:lstStyle/>
          <a:p>
            <a:pPr>
              <a:lnSpc>
                <a:spcPts val="4620"/>
              </a:lnSpc>
            </a:pPr>
            <a:r>
              <a:rPr lang="en-US" sz="3300" u="sng">
                <a:solidFill>
                  <a:srgbClr val="000000"/>
                </a:solidFill>
                <a:latin typeface="Arimo"/>
                <a:hlinkClick r:id="rId4" tooltip="https://universe.roboflow.com/kirzone/fire-iejes/dataset/2"/>
              </a:rPr>
              <a:t>https://universe.roboflow.com/kirzone/fire-iejes/dataset/2</a:t>
            </a:r>
          </a:p>
        </p:txBody>
      </p:sp>
      <p:sp>
        <p:nvSpPr>
          <p:cNvPr id="6" name="TextBox 6"/>
          <p:cNvSpPr txBox="1"/>
          <p:nvPr/>
        </p:nvSpPr>
        <p:spPr>
          <a:xfrm>
            <a:off x="1433744" y="3390661"/>
            <a:ext cx="15969542" cy="3114675"/>
          </a:xfrm>
          <a:prstGeom prst="rect">
            <a:avLst/>
          </a:prstGeom>
        </p:spPr>
        <p:txBody>
          <a:bodyPr lIns="0" tIns="0" rIns="0" bIns="0" rtlCol="0" anchor="t">
            <a:spAutoFit/>
          </a:bodyPr>
          <a:lstStyle/>
          <a:p>
            <a:pPr>
              <a:lnSpc>
                <a:spcPts val="4199"/>
              </a:lnSpc>
              <a:spcBef>
                <a:spcPct val="0"/>
              </a:spcBef>
            </a:pPr>
            <a:r>
              <a:rPr lang="en-US" sz="2999">
                <a:solidFill>
                  <a:srgbClr val="000000"/>
                </a:solidFill>
                <a:latin typeface="Noto Sans"/>
              </a:rPr>
              <a:t>Dataset gồm có 1706 hình ảnh đã được gán nhãn.</a:t>
            </a:r>
          </a:p>
          <a:p>
            <a:pPr>
              <a:lnSpc>
                <a:spcPts val="4199"/>
              </a:lnSpc>
              <a:spcBef>
                <a:spcPct val="0"/>
              </a:spcBef>
            </a:pPr>
            <a:r>
              <a:rPr lang="en-US" sz="2999">
                <a:solidFill>
                  <a:srgbClr val="000000"/>
                </a:solidFill>
                <a:latin typeface="Noto Sans"/>
              </a:rPr>
              <a:t>Gồm 3 tập:</a:t>
            </a:r>
          </a:p>
          <a:p>
            <a:pPr marL="647698" lvl="1" indent="-323849">
              <a:lnSpc>
                <a:spcPts val="4199"/>
              </a:lnSpc>
              <a:spcBef>
                <a:spcPct val="0"/>
              </a:spcBef>
              <a:buFont typeface="Arial"/>
              <a:buChar char="•"/>
            </a:pPr>
            <a:r>
              <a:rPr lang="en-US" sz="2999">
                <a:solidFill>
                  <a:srgbClr val="000000"/>
                </a:solidFill>
                <a:latin typeface="Noto Sans"/>
              </a:rPr>
              <a:t>train - 1194 ảnh</a:t>
            </a:r>
          </a:p>
          <a:p>
            <a:pPr marL="647698" lvl="1" indent="-323849">
              <a:lnSpc>
                <a:spcPts val="4199"/>
              </a:lnSpc>
              <a:spcBef>
                <a:spcPct val="0"/>
              </a:spcBef>
              <a:buFont typeface="Arial"/>
              <a:buChar char="•"/>
            </a:pPr>
            <a:r>
              <a:rPr lang="en-US" sz="2999">
                <a:solidFill>
                  <a:srgbClr val="000000"/>
                </a:solidFill>
                <a:latin typeface="Noto Sans"/>
              </a:rPr>
              <a:t>val - 340 ảnh </a:t>
            </a:r>
          </a:p>
          <a:p>
            <a:pPr marL="647698" lvl="1" indent="-323849">
              <a:lnSpc>
                <a:spcPts val="4199"/>
              </a:lnSpc>
              <a:spcBef>
                <a:spcPct val="0"/>
              </a:spcBef>
              <a:buFont typeface="Arial"/>
              <a:buChar char="•"/>
            </a:pPr>
            <a:r>
              <a:rPr lang="en-US" sz="2999">
                <a:solidFill>
                  <a:srgbClr val="000000"/>
                </a:solidFill>
                <a:latin typeface="Noto Sans"/>
              </a:rPr>
              <a:t>test - 172 ảnh</a:t>
            </a:r>
          </a:p>
          <a:p>
            <a:pPr>
              <a:lnSpc>
                <a:spcPts val="4199"/>
              </a:lnSpc>
              <a:spcBef>
                <a:spcPct val="0"/>
              </a:spcBef>
            </a:pPr>
            <a:endParaRPr lang="en-US" sz="2999">
              <a:solidFill>
                <a:srgbClr val="000000"/>
              </a:solidFill>
              <a:latin typeface="No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20579" y="4065641"/>
            <a:ext cx="4382795" cy="4366741"/>
          </a:xfrm>
          <a:custGeom>
            <a:avLst/>
            <a:gdLst/>
            <a:ahLst/>
            <a:cxnLst/>
            <a:rect l="l" t="t" r="r" b="b"/>
            <a:pathLst>
              <a:path w="4382795" h="4366741">
                <a:moveTo>
                  <a:pt x="0" y="0"/>
                </a:moveTo>
                <a:lnTo>
                  <a:pt x="4382795" y="0"/>
                </a:lnTo>
                <a:lnTo>
                  <a:pt x="4382795" y="4366741"/>
                </a:lnTo>
                <a:lnTo>
                  <a:pt x="0" y="4366741"/>
                </a:lnTo>
                <a:lnTo>
                  <a:pt x="0" y="0"/>
                </a:lnTo>
                <a:close/>
              </a:path>
            </a:pathLst>
          </a:custGeom>
          <a:blipFill>
            <a:blip r:embed="rId2"/>
            <a:stretch>
              <a:fillRect/>
            </a:stretch>
          </a:blipFill>
        </p:spPr>
      </p:sp>
      <p:sp>
        <p:nvSpPr>
          <p:cNvPr id="3" name="Freeform 3"/>
          <p:cNvSpPr/>
          <p:nvPr/>
        </p:nvSpPr>
        <p:spPr>
          <a:xfrm>
            <a:off x="10791822" y="4065641"/>
            <a:ext cx="4438648" cy="4366741"/>
          </a:xfrm>
          <a:custGeom>
            <a:avLst/>
            <a:gdLst/>
            <a:ahLst/>
            <a:cxnLst/>
            <a:rect l="l" t="t" r="r" b="b"/>
            <a:pathLst>
              <a:path w="4438648" h="4366741">
                <a:moveTo>
                  <a:pt x="0" y="0"/>
                </a:moveTo>
                <a:lnTo>
                  <a:pt x="4438648" y="0"/>
                </a:lnTo>
                <a:lnTo>
                  <a:pt x="4438648" y="4366741"/>
                </a:lnTo>
                <a:lnTo>
                  <a:pt x="0" y="4366741"/>
                </a:lnTo>
                <a:lnTo>
                  <a:pt x="0" y="0"/>
                </a:lnTo>
                <a:close/>
              </a:path>
            </a:pathLst>
          </a:custGeom>
          <a:blipFill>
            <a:blip r:embed="rId3"/>
            <a:stretch>
              <a:fillRect/>
            </a:stretch>
          </a:blipFill>
        </p:spPr>
      </p:sp>
      <p:sp>
        <p:nvSpPr>
          <p:cNvPr id="4" name="TextBox 4"/>
          <p:cNvSpPr txBox="1"/>
          <p:nvPr/>
        </p:nvSpPr>
        <p:spPr>
          <a:xfrm>
            <a:off x="6396222" y="385615"/>
            <a:ext cx="6024377" cy="1566544"/>
          </a:xfrm>
          <a:prstGeom prst="rect">
            <a:avLst/>
          </a:prstGeom>
        </p:spPr>
        <p:txBody>
          <a:bodyPr wrap="square" lIns="0" tIns="0" rIns="0" bIns="0" rtlCol="0" anchor="t">
            <a:spAutoFit/>
          </a:bodyPr>
          <a:lstStyle/>
          <a:p>
            <a:pPr algn="ctr">
              <a:lnSpc>
                <a:spcPts val="12880"/>
              </a:lnSpc>
            </a:pPr>
            <a:r>
              <a:rPr lang="en-US" sz="9200" dirty="0" err="1">
                <a:solidFill>
                  <a:srgbClr val="000000"/>
                </a:solidFill>
                <a:latin typeface="Noto Sans Bold"/>
              </a:rPr>
              <a:t>Nhận</a:t>
            </a:r>
            <a:r>
              <a:rPr lang="en-US" sz="9200" dirty="0">
                <a:solidFill>
                  <a:srgbClr val="000000"/>
                </a:solidFill>
                <a:latin typeface="Noto Sans Bold"/>
              </a:rPr>
              <a:t> </a:t>
            </a:r>
            <a:r>
              <a:rPr lang="en-US" sz="9200" dirty="0" err="1">
                <a:solidFill>
                  <a:srgbClr val="000000"/>
                </a:solidFill>
                <a:latin typeface="Noto Sans Bold"/>
              </a:rPr>
              <a:t>xét</a:t>
            </a:r>
            <a:endParaRPr lang="en-US" sz="9200" dirty="0">
              <a:solidFill>
                <a:srgbClr val="000000"/>
              </a:solidFill>
              <a:latin typeface="Noto Sans Bold"/>
            </a:endParaRPr>
          </a:p>
        </p:txBody>
      </p:sp>
      <p:sp>
        <p:nvSpPr>
          <p:cNvPr id="5" name="TextBox 5"/>
          <p:cNvSpPr txBox="1"/>
          <p:nvPr/>
        </p:nvSpPr>
        <p:spPr>
          <a:xfrm>
            <a:off x="2327839" y="2605266"/>
            <a:ext cx="14332117" cy="650750"/>
          </a:xfrm>
          <a:prstGeom prst="rect">
            <a:avLst/>
          </a:prstGeom>
        </p:spPr>
        <p:txBody>
          <a:bodyPr lIns="0" tIns="0" rIns="0" bIns="0" rtlCol="0" anchor="t">
            <a:spAutoFit/>
          </a:bodyPr>
          <a:lstStyle/>
          <a:p>
            <a:pPr marL="716427" lvl="1" indent="-358214" algn="just">
              <a:lnSpc>
                <a:spcPts val="5607"/>
              </a:lnSpc>
              <a:buFont typeface="Arial"/>
              <a:buChar char="•"/>
            </a:pPr>
            <a:r>
              <a:rPr lang="en-US" sz="3318">
                <a:solidFill>
                  <a:srgbClr val="000000"/>
                </a:solidFill>
                <a:latin typeface="Montserrat"/>
              </a:rPr>
              <a:t>Data được gán nhãn chưa thực sự tốt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763</Words>
  <Application>Microsoft Office PowerPoint</Application>
  <PresentationFormat>Custom</PresentationFormat>
  <Paragraphs>110</Paragraphs>
  <Slides>19</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vt:i4>
      </vt:variant>
    </vt:vector>
  </HeadingPairs>
  <TitlesOfParts>
    <vt:vector size="33" baseType="lpstr">
      <vt:lpstr>Roboto</vt:lpstr>
      <vt:lpstr>Open Sans</vt:lpstr>
      <vt:lpstr>Noto Sans</vt:lpstr>
      <vt:lpstr>Calibri</vt:lpstr>
      <vt:lpstr>Arial</vt:lpstr>
      <vt:lpstr>Montserrat</vt:lpstr>
      <vt:lpstr>Montserrat Bold</vt:lpstr>
      <vt:lpstr>Montserrat Ultra-Bold</vt:lpstr>
      <vt:lpstr>Roboto Bold</vt:lpstr>
      <vt:lpstr>Noto Sans Bold</vt:lpstr>
      <vt:lpstr>Arimo</vt:lpstr>
      <vt:lpstr>Open Sans 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Seminar xử lý ảnh</dc:title>
  <cp:lastModifiedBy>Đinh Quang Đông</cp:lastModifiedBy>
  <cp:revision>4</cp:revision>
  <dcterms:created xsi:type="dcterms:W3CDTF">2006-08-16T00:00:00Z</dcterms:created>
  <dcterms:modified xsi:type="dcterms:W3CDTF">2024-01-19T02:15:33Z</dcterms:modified>
  <dc:identifier>DAF1I0M39_U</dc:identifier>
</cp:coreProperties>
</file>